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3" r:id="rId3"/>
    <p:sldId id="258" r:id="rId4"/>
    <p:sldId id="306" r:id="rId5"/>
    <p:sldId id="309" r:id="rId6"/>
    <p:sldId id="310" r:id="rId7"/>
    <p:sldId id="308" r:id="rId8"/>
    <p:sldId id="301" r:id="rId9"/>
    <p:sldId id="267" r:id="rId10"/>
    <p:sldId id="280" r:id="rId11"/>
    <p:sldId id="286" r:id="rId12"/>
    <p:sldId id="281" r:id="rId13"/>
    <p:sldId id="294" r:id="rId14"/>
    <p:sldId id="333" r:id="rId15"/>
    <p:sldId id="334" r:id="rId16"/>
    <p:sldId id="332" r:id="rId17"/>
    <p:sldId id="296" r:id="rId18"/>
    <p:sldId id="282" r:id="rId19"/>
    <p:sldId id="283" r:id="rId20"/>
    <p:sldId id="297" r:id="rId21"/>
    <p:sldId id="298" r:id="rId22"/>
    <p:sldId id="299" r:id="rId23"/>
    <p:sldId id="284" r:id="rId24"/>
    <p:sldId id="311" r:id="rId25"/>
    <p:sldId id="312" r:id="rId26"/>
    <p:sldId id="313" r:id="rId27"/>
    <p:sldId id="314" r:id="rId28"/>
    <p:sldId id="315" r:id="rId29"/>
    <p:sldId id="317" r:id="rId30"/>
    <p:sldId id="331" r:id="rId31"/>
    <p:sldId id="335" r:id="rId32"/>
    <p:sldId id="336" r:id="rId33"/>
    <p:sldId id="330" r:id="rId34"/>
    <p:sldId id="318" r:id="rId35"/>
    <p:sldId id="319" r:id="rId36"/>
    <p:sldId id="321" r:id="rId37"/>
    <p:sldId id="338" r:id="rId38"/>
    <p:sldId id="339" r:id="rId39"/>
    <p:sldId id="322" r:id="rId40"/>
    <p:sldId id="323" r:id="rId41"/>
    <p:sldId id="324" r:id="rId42"/>
    <p:sldId id="337" r:id="rId43"/>
    <p:sldId id="328" r:id="rId44"/>
    <p:sldId id="329" r:id="rId45"/>
    <p:sldId id="291" r:id="rId46"/>
    <p:sldId id="259" r:id="rId47"/>
    <p:sldId id="260" r:id="rId48"/>
    <p:sldId id="261" r:id="rId49"/>
    <p:sldId id="262" r:id="rId50"/>
    <p:sldId id="263" r:id="rId51"/>
    <p:sldId id="316" r:id="rId52"/>
    <p:sldId id="325" r:id="rId53"/>
    <p:sldId id="326" r:id="rId54"/>
    <p:sldId id="327" r:id="rId55"/>
    <p:sldId id="320" r:id="rId56"/>
    <p:sldId id="340" r:id="rId57"/>
    <p:sldId id="341" r:id="rId58"/>
    <p:sldId id="342" r:id="rId59"/>
    <p:sldId id="343" r:id="rId60"/>
    <p:sldId id="34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B399D"/>
  </p:clrMru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4950DE-21C7-44D2-B504-8565F2212DFB}" type="doc">
      <dgm:prSet loTypeId="urn:microsoft.com/office/officeart/2005/8/layout/chart3" loCatId="cycle" qsTypeId="urn:microsoft.com/office/officeart/2005/8/quickstyle/3d6" qsCatId="3D" csTypeId="urn:microsoft.com/office/officeart/2005/8/colors/accent1_2" csCatId="accent1" phldr="1"/>
      <dgm:spPr/>
    </dgm:pt>
    <dgm:pt modelId="{CA9AF507-5EF0-4E92-81D0-539B8A2FB97B}">
      <dgm:prSet phldrT="[Text]" custT="1"/>
      <dgm:spPr>
        <a:solidFill>
          <a:srgbClr val="CC00CC"/>
        </a:solidFill>
      </dgm:spPr>
      <dgm:t>
        <a:bodyPr/>
        <a:lstStyle/>
        <a:p>
          <a:r>
            <a:rPr lang="el-GR" sz="2800" b="1" dirty="0" smtClean="0">
              <a:solidFill>
                <a:srgbClr val="FFFF00"/>
              </a:solidFill>
              <a:latin typeface="Calibri" pitchFamily="34" charset="0"/>
            </a:rPr>
            <a:t>25%</a:t>
          </a:r>
          <a:endParaRPr lang="en-US" sz="2800" b="1" dirty="0">
            <a:solidFill>
              <a:srgbClr val="FFFF00"/>
            </a:solidFill>
            <a:latin typeface="Calibri" pitchFamily="34" charset="0"/>
          </a:endParaRPr>
        </a:p>
      </dgm:t>
    </dgm:pt>
    <dgm:pt modelId="{896D0BEC-EFB8-4AA9-82C0-F79BD5A7762C}" type="parTrans" cxnId="{C63CF21E-5F44-4662-8CE0-D62BA54555C6}">
      <dgm:prSet/>
      <dgm:spPr/>
      <dgm:t>
        <a:bodyPr/>
        <a:lstStyle/>
        <a:p>
          <a:endParaRPr lang="en-US"/>
        </a:p>
      </dgm:t>
    </dgm:pt>
    <dgm:pt modelId="{66152908-7066-418D-BDC2-15CEB8A77450}" type="sibTrans" cxnId="{C63CF21E-5F44-4662-8CE0-D62BA54555C6}">
      <dgm:prSet/>
      <dgm:spPr/>
      <dgm:t>
        <a:bodyPr/>
        <a:lstStyle/>
        <a:p>
          <a:endParaRPr lang="en-US"/>
        </a:p>
      </dgm:t>
    </dgm:pt>
    <dgm:pt modelId="{C818CE04-8751-46B5-AB64-DBF546B84104}">
      <dgm:prSet phldrT="[Text]" phldr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D53C2607-9152-4ACA-8153-CD8C4DBA4672}" type="parTrans" cxnId="{A46A36FC-2DF2-4ED2-A9E3-6BBFA0645616}">
      <dgm:prSet/>
      <dgm:spPr/>
      <dgm:t>
        <a:bodyPr/>
        <a:lstStyle/>
        <a:p>
          <a:endParaRPr lang="en-US"/>
        </a:p>
      </dgm:t>
    </dgm:pt>
    <dgm:pt modelId="{5AEE46FE-8D44-475A-85E0-27723C7AAB91}" type="sibTrans" cxnId="{A46A36FC-2DF2-4ED2-A9E3-6BBFA0645616}">
      <dgm:prSet/>
      <dgm:spPr/>
      <dgm:t>
        <a:bodyPr/>
        <a:lstStyle/>
        <a:p>
          <a:endParaRPr lang="en-US"/>
        </a:p>
      </dgm:t>
    </dgm:pt>
    <dgm:pt modelId="{0D204A4C-2CCF-4D45-8499-F50A6CDB0653}">
      <dgm:prSet phldrT="[Text]" phldr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47D9E01-BBF8-4171-98FB-BFD950DE5732}" type="parTrans" cxnId="{7DEB86D2-43A3-46EB-868B-A7A05C3DB36A}">
      <dgm:prSet/>
      <dgm:spPr/>
      <dgm:t>
        <a:bodyPr/>
        <a:lstStyle/>
        <a:p>
          <a:endParaRPr lang="en-US"/>
        </a:p>
      </dgm:t>
    </dgm:pt>
    <dgm:pt modelId="{C892CAF5-165F-4C47-A762-E9D2F0A79067}" type="sibTrans" cxnId="{7DEB86D2-43A3-46EB-868B-A7A05C3DB36A}">
      <dgm:prSet/>
      <dgm:spPr/>
      <dgm:t>
        <a:bodyPr/>
        <a:lstStyle/>
        <a:p>
          <a:endParaRPr lang="en-US"/>
        </a:p>
      </dgm:t>
    </dgm:pt>
    <dgm:pt modelId="{4EA7171A-C5DE-41DF-AF93-F02011C2626D}" type="pres">
      <dgm:prSet presAssocID="{914950DE-21C7-44D2-B504-8565F2212DFB}" presName="compositeShape" presStyleCnt="0">
        <dgm:presLayoutVars>
          <dgm:chMax val="7"/>
          <dgm:dir/>
          <dgm:resizeHandles val="exact"/>
        </dgm:presLayoutVars>
      </dgm:prSet>
      <dgm:spPr/>
    </dgm:pt>
    <dgm:pt modelId="{2BA58B0F-AF0F-4A79-9CF0-926B6F2DAB08}" type="pres">
      <dgm:prSet presAssocID="{914950DE-21C7-44D2-B504-8565F2212DFB}" presName="wedge1" presStyleLbl="node1" presStyleIdx="0" presStyleCnt="3" custLinFactNeighborX="-1786" custLinFactNeighborY="10948"/>
      <dgm:spPr/>
      <dgm:t>
        <a:bodyPr/>
        <a:lstStyle/>
        <a:p>
          <a:endParaRPr lang="en-US"/>
        </a:p>
      </dgm:t>
    </dgm:pt>
    <dgm:pt modelId="{C58B83AF-0BCE-4A64-9E87-0391E734BED8}" type="pres">
      <dgm:prSet presAssocID="{914950DE-21C7-44D2-B504-8565F2212DF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79B82-DDDC-4106-A274-9F09E1DD5C83}" type="pres">
      <dgm:prSet presAssocID="{914950DE-21C7-44D2-B504-8565F2212DFB}" presName="wedge2" presStyleLbl="node1" presStyleIdx="1" presStyleCnt="3"/>
      <dgm:spPr/>
      <dgm:t>
        <a:bodyPr/>
        <a:lstStyle/>
        <a:p>
          <a:endParaRPr lang="en-US"/>
        </a:p>
      </dgm:t>
    </dgm:pt>
    <dgm:pt modelId="{6033B8A9-2508-4033-95EE-203DE2665A28}" type="pres">
      <dgm:prSet presAssocID="{914950DE-21C7-44D2-B504-8565F2212DF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5402A-A71F-49CB-96FB-EADB3D7C3FB6}" type="pres">
      <dgm:prSet presAssocID="{914950DE-21C7-44D2-B504-8565F2212DFB}" presName="wedge3" presStyleLbl="node1" presStyleIdx="2" presStyleCnt="3"/>
      <dgm:spPr/>
      <dgm:t>
        <a:bodyPr/>
        <a:lstStyle/>
        <a:p>
          <a:endParaRPr lang="en-US"/>
        </a:p>
      </dgm:t>
    </dgm:pt>
    <dgm:pt modelId="{D421F89B-728E-4EB5-8D18-E849BBF70F1B}" type="pres">
      <dgm:prSet presAssocID="{914950DE-21C7-44D2-B504-8565F2212DF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6A36FC-2DF2-4ED2-A9E3-6BBFA0645616}" srcId="{914950DE-21C7-44D2-B504-8565F2212DFB}" destId="{C818CE04-8751-46B5-AB64-DBF546B84104}" srcOrd="1" destOrd="0" parTransId="{D53C2607-9152-4ACA-8153-CD8C4DBA4672}" sibTransId="{5AEE46FE-8D44-475A-85E0-27723C7AAB91}"/>
    <dgm:cxn modelId="{24568301-E1F5-4E3A-B980-B29B6573E74C}" type="presOf" srcId="{0D204A4C-2CCF-4D45-8499-F50A6CDB0653}" destId="{D421F89B-728E-4EB5-8D18-E849BBF70F1B}" srcOrd="1" destOrd="0" presId="urn:microsoft.com/office/officeart/2005/8/layout/chart3"/>
    <dgm:cxn modelId="{8D3F07FF-1DA0-463F-849C-6B51C2C849F6}" type="presOf" srcId="{914950DE-21C7-44D2-B504-8565F2212DFB}" destId="{4EA7171A-C5DE-41DF-AF93-F02011C2626D}" srcOrd="0" destOrd="0" presId="urn:microsoft.com/office/officeart/2005/8/layout/chart3"/>
    <dgm:cxn modelId="{ABCAD429-7F96-4583-BC51-1859DCDFBB22}" type="presOf" srcId="{CA9AF507-5EF0-4E92-81D0-539B8A2FB97B}" destId="{C58B83AF-0BCE-4A64-9E87-0391E734BED8}" srcOrd="1" destOrd="0" presId="urn:microsoft.com/office/officeart/2005/8/layout/chart3"/>
    <dgm:cxn modelId="{49E5D4EC-5BBE-450D-B0E8-34F7461451ED}" type="presOf" srcId="{C818CE04-8751-46B5-AB64-DBF546B84104}" destId="{6033B8A9-2508-4033-95EE-203DE2665A28}" srcOrd="1" destOrd="0" presId="urn:microsoft.com/office/officeart/2005/8/layout/chart3"/>
    <dgm:cxn modelId="{7DEB86D2-43A3-46EB-868B-A7A05C3DB36A}" srcId="{914950DE-21C7-44D2-B504-8565F2212DFB}" destId="{0D204A4C-2CCF-4D45-8499-F50A6CDB0653}" srcOrd="2" destOrd="0" parTransId="{647D9E01-BBF8-4171-98FB-BFD950DE5732}" sibTransId="{C892CAF5-165F-4C47-A762-E9D2F0A79067}"/>
    <dgm:cxn modelId="{C4C12BD3-2E48-4330-8A1E-E64D0AFCBFD9}" type="presOf" srcId="{C818CE04-8751-46B5-AB64-DBF546B84104}" destId="{1CC79B82-DDDC-4106-A274-9F09E1DD5C83}" srcOrd="0" destOrd="0" presId="urn:microsoft.com/office/officeart/2005/8/layout/chart3"/>
    <dgm:cxn modelId="{C63CF21E-5F44-4662-8CE0-D62BA54555C6}" srcId="{914950DE-21C7-44D2-B504-8565F2212DFB}" destId="{CA9AF507-5EF0-4E92-81D0-539B8A2FB97B}" srcOrd="0" destOrd="0" parTransId="{896D0BEC-EFB8-4AA9-82C0-F79BD5A7762C}" sibTransId="{66152908-7066-418D-BDC2-15CEB8A77450}"/>
    <dgm:cxn modelId="{424F1BB7-D099-4BBE-A686-69BBE7CC74D9}" type="presOf" srcId="{CA9AF507-5EF0-4E92-81D0-539B8A2FB97B}" destId="{2BA58B0F-AF0F-4A79-9CF0-926B6F2DAB08}" srcOrd="0" destOrd="0" presId="urn:microsoft.com/office/officeart/2005/8/layout/chart3"/>
    <dgm:cxn modelId="{55F0EF2F-228B-46EA-A1D4-991ED878BEE4}" type="presOf" srcId="{0D204A4C-2CCF-4D45-8499-F50A6CDB0653}" destId="{8D25402A-A71F-49CB-96FB-EADB3D7C3FB6}" srcOrd="0" destOrd="0" presId="urn:microsoft.com/office/officeart/2005/8/layout/chart3"/>
    <dgm:cxn modelId="{4BC4A2ED-2557-4097-8080-930715A5C8D1}" type="presParOf" srcId="{4EA7171A-C5DE-41DF-AF93-F02011C2626D}" destId="{2BA58B0F-AF0F-4A79-9CF0-926B6F2DAB08}" srcOrd="0" destOrd="0" presId="urn:microsoft.com/office/officeart/2005/8/layout/chart3"/>
    <dgm:cxn modelId="{69BD2829-A450-4622-9286-287934D1E874}" type="presParOf" srcId="{4EA7171A-C5DE-41DF-AF93-F02011C2626D}" destId="{C58B83AF-0BCE-4A64-9E87-0391E734BED8}" srcOrd="1" destOrd="0" presId="urn:microsoft.com/office/officeart/2005/8/layout/chart3"/>
    <dgm:cxn modelId="{8E2D4BBF-1D9C-4D56-9B6C-F2A3175E922E}" type="presParOf" srcId="{4EA7171A-C5DE-41DF-AF93-F02011C2626D}" destId="{1CC79B82-DDDC-4106-A274-9F09E1DD5C83}" srcOrd="2" destOrd="0" presId="urn:microsoft.com/office/officeart/2005/8/layout/chart3"/>
    <dgm:cxn modelId="{3A48E8ED-3A37-43B6-A2A7-74C161B3CCA1}" type="presParOf" srcId="{4EA7171A-C5DE-41DF-AF93-F02011C2626D}" destId="{6033B8A9-2508-4033-95EE-203DE2665A28}" srcOrd="3" destOrd="0" presId="urn:microsoft.com/office/officeart/2005/8/layout/chart3"/>
    <dgm:cxn modelId="{9DB96DC5-C91A-4F1B-A23F-0703053D92BA}" type="presParOf" srcId="{4EA7171A-C5DE-41DF-AF93-F02011C2626D}" destId="{8D25402A-A71F-49CB-96FB-EADB3D7C3FB6}" srcOrd="4" destOrd="0" presId="urn:microsoft.com/office/officeart/2005/8/layout/chart3"/>
    <dgm:cxn modelId="{740F7133-61B6-4973-B774-EEB105EFB794}" type="presParOf" srcId="{4EA7171A-C5DE-41DF-AF93-F02011C2626D}" destId="{D421F89B-728E-4EB5-8D18-E849BBF70F1B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0F55F-83A7-41FF-9080-DAD6FD0D784E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B9B9B335-79F5-45B0-9418-35E750BAD46B}">
      <dgm:prSet phldrT="[Text]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10-20%</a:t>
          </a:r>
        </a:p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άτυπα</a:t>
          </a:r>
        </a:p>
      </dgm:t>
    </dgm:pt>
    <dgm:pt modelId="{0B0CB55C-B361-45A4-B722-D23501347B0E}" type="parTrans" cxnId="{B668DA4E-B821-403D-8D54-1490D6C782B8}">
      <dgm:prSet/>
      <dgm:spPr/>
      <dgm:t>
        <a:bodyPr/>
        <a:lstStyle/>
        <a:p>
          <a:endParaRPr lang="en-US"/>
        </a:p>
      </dgm:t>
    </dgm:pt>
    <dgm:pt modelId="{D2461249-32CF-43BD-A081-43E7D2AAFD4A}" type="sibTrans" cxnId="{B668DA4E-B821-403D-8D54-1490D6C782B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FE75C6A0-5226-4836-BCD4-63FE8C59CE82}">
      <dgm:prSet phldrT="[Text]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80-90%</a:t>
          </a:r>
        </a:p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τυπικά</a:t>
          </a:r>
          <a:endParaRPr lang="en-US" dirty="0">
            <a:solidFill>
              <a:schemeClr val="bg1"/>
            </a:solidFill>
            <a:latin typeface="Calibri" pitchFamily="34" charset="0"/>
          </a:endParaRPr>
        </a:p>
      </dgm:t>
    </dgm:pt>
    <dgm:pt modelId="{D4DA0AD3-ABF1-45B5-B5F8-195056431D38}" type="parTrans" cxnId="{D1D48349-D2E2-45BB-A82D-89E8D546B644}">
      <dgm:prSet/>
      <dgm:spPr/>
      <dgm:t>
        <a:bodyPr/>
        <a:lstStyle/>
        <a:p>
          <a:endParaRPr lang="en-US"/>
        </a:p>
      </dgm:t>
    </dgm:pt>
    <dgm:pt modelId="{72C35412-E7C1-4280-BCDE-8AD2372635FF}" type="sibTrans" cxnId="{D1D48349-D2E2-45BB-A82D-89E8D546B64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4F44977B-F7A6-4352-8EF2-312CD34CF531}">
      <dgm:prSet phldrT="[Text]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Καρκινοειδή</a:t>
          </a:r>
        </a:p>
        <a:p>
          <a:r>
            <a:rPr lang="el-GR" dirty="0" smtClean="0">
              <a:solidFill>
                <a:schemeClr val="bg1"/>
              </a:solidFill>
              <a:latin typeface="Calibri" pitchFamily="34" charset="0"/>
            </a:rPr>
            <a:t>πνεύμονος</a:t>
          </a:r>
          <a:endParaRPr lang="en-US" dirty="0">
            <a:solidFill>
              <a:schemeClr val="bg1"/>
            </a:solidFill>
            <a:latin typeface="Calibri" pitchFamily="34" charset="0"/>
          </a:endParaRPr>
        </a:p>
      </dgm:t>
    </dgm:pt>
    <dgm:pt modelId="{D2E18EE8-4241-4FEE-A9A5-241968CBB246}" type="parTrans" cxnId="{AFF98654-5390-4ECE-8E0E-5E2F2E929769}">
      <dgm:prSet/>
      <dgm:spPr/>
      <dgm:t>
        <a:bodyPr/>
        <a:lstStyle/>
        <a:p>
          <a:endParaRPr lang="en-US"/>
        </a:p>
      </dgm:t>
    </dgm:pt>
    <dgm:pt modelId="{779919EA-F160-48F4-99E8-B470A5CBD74D}" type="sibTrans" cxnId="{AFF98654-5390-4ECE-8E0E-5E2F2E929769}">
      <dgm:prSet/>
      <dgm:spPr/>
      <dgm:t>
        <a:bodyPr/>
        <a:lstStyle/>
        <a:p>
          <a:endParaRPr lang="en-US"/>
        </a:p>
      </dgm:t>
    </dgm:pt>
    <dgm:pt modelId="{8B69C16D-5D1C-41D2-8492-208D62A87AE9}" type="pres">
      <dgm:prSet presAssocID="{6AD0F55F-83A7-41FF-9080-DAD6FD0D784E}" presName="Name0" presStyleCnt="0">
        <dgm:presLayoutVars>
          <dgm:dir/>
          <dgm:resizeHandles val="exact"/>
        </dgm:presLayoutVars>
      </dgm:prSet>
      <dgm:spPr/>
    </dgm:pt>
    <dgm:pt modelId="{0CE6E699-D22C-4321-9C36-8C0B91590DAA}" type="pres">
      <dgm:prSet presAssocID="{6AD0F55F-83A7-41FF-9080-DAD6FD0D784E}" presName="vNode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76643DA-0C8C-49E6-A521-F358A9F07CBE}" type="pres">
      <dgm:prSet presAssocID="{B9B9B335-79F5-45B0-9418-35E750BAD46B}" presName="node" presStyleLbl="node1" presStyleIdx="0" presStyleCnt="3" custScaleX="148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A2E57-E571-4358-9958-C3EA9D158B7C}" type="pres">
      <dgm:prSet presAssocID="{D2461249-32CF-43BD-A081-43E7D2AAFD4A}" presName="spacer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504950-83CC-42D3-91BD-6CDCB149E0C0}" type="pres">
      <dgm:prSet presAssocID="{D2461249-32CF-43BD-A081-43E7D2AAFD4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19EF39D-88DC-459E-ABCA-63C261568448}" type="pres">
      <dgm:prSet presAssocID="{D2461249-32CF-43BD-A081-43E7D2AAFD4A}" presName="spacerB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B846AD3-44BF-47CA-BEE3-CB01D95590CA}" type="pres">
      <dgm:prSet presAssocID="{FE75C6A0-5226-4836-BCD4-63FE8C59CE82}" presName="node" presStyleLbl="node1" presStyleIdx="1" presStyleCnt="3" custScaleX="170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0DC44-6188-41F4-AEC4-926871F148B0}" type="pres">
      <dgm:prSet presAssocID="{6AD0F55F-83A7-41FF-9080-DAD6FD0D784E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D333EA8D-18AB-41EB-B088-69E52E1AA96A}" type="pres">
      <dgm:prSet presAssocID="{6AD0F55F-83A7-41FF-9080-DAD6FD0D784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08113B6-6379-40B9-BD41-8F1CF4B5E803}" type="pres">
      <dgm:prSet presAssocID="{6AD0F55F-83A7-41FF-9080-DAD6FD0D784E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F98654-5390-4ECE-8E0E-5E2F2E929769}" srcId="{6AD0F55F-83A7-41FF-9080-DAD6FD0D784E}" destId="{4F44977B-F7A6-4352-8EF2-312CD34CF531}" srcOrd="2" destOrd="0" parTransId="{D2E18EE8-4241-4FEE-A9A5-241968CBB246}" sibTransId="{779919EA-F160-48F4-99E8-B470A5CBD74D}"/>
    <dgm:cxn modelId="{B668DA4E-B821-403D-8D54-1490D6C782B8}" srcId="{6AD0F55F-83A7-41FF-9080-DAD6FD0D784E}" destId="{B9B9B335-79F5-45B0-9418-35E750BAD46B}" srcOrd="0" destOrd="0" parTransId="{0B0CB55C-B361-45A4-B722-D23501347B0E}" sibTransId="{D2461249-32CF-43BD-A081-43E7D2AAFD4A}"/>
    <dgm:cxn modelId="{AA4530D9-9941-4CE8-9081-195AF9FEE2D7}" type="presOf" srcId="{72C35412-E7C1-4280-BCDE-8AD2372635FF}" destId="{CFC0DC44-6188-41F4-AEC4-926871F148B0}" srcOrd="0" destOrd="0" presId="urn:microsoft.com/office/officeart/2005/8/layout/equation2"/>
    <dgm:cxn modelId="{F35A8327-65D7-46F9-8FCF-F9B5CB316D38}" type="presOf" srcId="{FE75C6A0-5226-4836-BCD4-63FE8C59CE82}" destId="{5B846AD3-44BF-47CA-BEE3-CB01D95590CA}" srcOrd="0" destOrd="0" presId="urn:microsoft.com/office/officeart/2005/8/layout/equation2"/>
    <dgm:cxn modelId="{0F2EF769-3320-4FC1-8C4D-940A24EDA46E}" type="presOf" srcId="{72C35412-E7C1-4280-BCDE-8AD2372635FF}" destId="{D333EA8D-18AB-41EB-B088-69E52E1AA96A}" srcOrd="1" destOrd="0" presId="urn:microsoft.com/office/officeart/2005/8/layout/equation2"/>
    <dgm:cxn modelId="{D1A8530D-D984-4971-A6C3-1BCE945B2A23}" type="presOf" srcId="{4F44977B-F7A6-4352-8EF2-312CD34CF531}" destId="{008113B6-6379-40B9-BD41-8F1CF4B5E803}" srcOrd="0" destOrd="0" presId="urn:microsoft.com/office/officeart/2005/8/layout/equation2"/>
    <dgm:cxn modelId="{B7D3F13E-F213-4971-B55C-575E9BAE066C}" type="presOf" srcId="{B9B9B335-79F5-45B0-9418-35E750BAD46B}" destId="{876643DA-0C8C-49E6-A521-F358A9F07CBE}" srcOrd="0" destOrd="0" presId="urn:microsoft.com/office/officeart/2005/8/layout/equation2"/>
    <dgm:cxn modelId="{D1D48349-D2E2-45BB-A82D-89E8D546B644}" srcId="{6AD0F55F-83A7-41FF-9080-DAD6FD0D784E}" destId="{FE75C6A0-5226-4836-BCD4-63FE8C59CE82}" srcOrd="1" destOrd="0" parTransId="{D4DA0AD3-ABF1-45B5-B5F8-195056431D38}" sibTransId="{72C35412-E7C1-4280-BCDE-8AD2372635FF}"/>
    <dgm:cxn modelId="{1BC58F1B-7E13-4EC6-9605-86864B2E1D87}" type="presOf" srcId="{D2461249-32CF-43BD-A081-43E7D2AAFD4A}" destId="{BF504950-83CC-42D3-91BD-6CDCB149E0C0}" srcOrd="0" destOrd="0" presId="urn:microsoft.com/office/officeart/2005/8/layout/equation2"/>
    <dgm:cxn modelId="{EF757056-258F-4338-8705-F2D9476141C3}" type="presOf" srcId="{6AD0F55F-83A7-41FF-9080-DAD6FD0D784E}" destId="{8B69C16D-5D1C-41D2-8492-208D62A87AE9}" srcOrd="0" destOrd="0" presId="urn:microsoft.com/office/officeart/2005/8/layout/equation2"/>
    <dgm:cxn modelId="{B5BF98E7-0725-4A42-A758-89111816588D}" type="presParOf" srcId="{8B69C16D-5D1C-41D2-8492-208D62A87AE9}" destId="{0CE6E699-D22C-4321-9C36-8C0B91590DAA}" srcOrd="0" destOrd="0" presId="urn:microsoft.com/office/officeart/2005/8/layout/equation2"/>
    <dgm:cxn modelId="{E4BC88D1-3DFD-4D10-9E51-B3DA6CCDDA0C}" type="presParOf" srcId="{0CE6E699-D22C-4321-9C36-8C0B91590DAA}" destId="{876643DA-0C8C-49E6-A521-F358A9F07CBE}" srcOrd="0" destOrd="0" presId="urn:microsoft.com/office/officeart/2005/8/layout/equation2"/>
    <dgm:cxn modelId="{28B4ED09-67FD-4AC2-9D00-DFE88E0073D0}" type="presParOf" srcId="{0CE6E699-D22C-4321-9C36-8C0B91590DAA}" destId="{211A2E57-E571-4358-9958-C3EA9D158B7C}" srcOrd="1" destOrd="0" presId="urn:microsoft.com/office/officeart/2005/8/layout/equation2"/>
    <dgm:cxn modelId="{913D47F3-4C09-457B-8A30-99946CF6F8A4}" type="presParOf" srcId="{0CE6E699-D22C-4321-9C36-8C0B91590DAA}" destId="{BF504950-83CC-42D3-91BD-6CDCB149E0C0}" srcOrd="2" destOrd="0" presId="urn:microsoft.com/office/officeart/2005/8/layout/equation2"/>
    <dgm:cxn modelId="{3B8A07A7-7B1E-40E1-B94F-C73E2EBD2D3A}" type="presParOf" srcId="{0CE6E699-D22C-4321-9C36-8C0B91590DAA}" destId="{D19EF39D-88DC-459E-ABCA-63C261568448}" srcOrd="3" destOrd="0" presId="urn:microsoft.com/office/officeart/2005/8/layout/equation2"/>
    <dgm:cxn modelId="{17AE4562-CDB2-4972-A316-3A5DD9FB9729}" type="presParOf" srcId="{0CE6E699-D22C-4321-9C36-8C0B91590DAA}" destId="{5B846AD3-44BF-47CA-BEE3-CB01D95590CA}" srcOrd="4" destOrd="0" presId="urn:microsoft.com/office/officeart/2005/8/layout/equation2"/>
    <dgm:cxn modelId="{578C62C9-94DC-4E5B-ABE2-3E1F46AFFF28}" type="presParOf" srcId="{8B69C16D-5D1C-41D2-8492-208D62A87AE9}" destId="{CFC0DC44-6188-41F4-AEC4-926871F148B0}" srcOrd="1" destOrd="0" presId="urn:microsoft.com/office/officeart/2005/8/layout/equation2"/>
    <dgm:cxn modelId="{63176F9A-5C88-49F1-B370-D56750FA3016}" type="presParOf" srcId="{CFC0DC44-6188-41F4-AEC4-926871F148B0}" destId="{D333EA8D-18AB-41EB-B088-69E52E1AA96A}" srcOrd="0" destOrd="0" presId="urn:microsoft.com/office/officeart/2005/8/layout/equation2"/>
    <dgm:cxn modelId="{AC725760-37E4-4DB2-A7D8-B7EA7C005B13}" type="presParOf" srcId="{8B69C16D-5D1C-41D2-8492-208D62A87AE9}" destId="{008113B6-6379-40B9-BD41-8F1CF4B5E803}" srcOrd="2" destOrd="0" presId="urn:microsoft.com/office/officeart/2005/8/layout/equation2"/>
  </dgm:cxnLst>
  <dgm:bg>
    <a:solidFill>
      <a:schemeClr val="accent2">
        <a:lumMod val="75000"/>
      </a:schemeClr>
    </a:solidFill>
    <a:effectLst>
      <a:glow rad="228600">
        <a:schemeClr val="accent6">
          <a:satMod val="175000"/>
          <a:alpha val="40000"/>
        </a:schemeClr>
      </a:glow>
    </a:effectLst>
  </dgm:bg>
  <dgm:whole>
    <a:ln>
      <a:solidFill>
        <a:srgbClr val="FFFF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A58B0F-AF0F-4A79-9CF0-926B6F2DAB08}">
      <dsp:nvSpPr>
        <dsp:cNvPr id="0" name=""/>
        <dsp:cNvSpPr/>
      </dsp:nvSpPr>
      <dsp:spPr>
        <a:xfrm>
          <a:off x="1419855" y="521749"/>
          <a:ext cx="2748406" cy="2748406"/>
        </a:xfrm>
        <a:prstGeom prst="pie">
          <a:avLst>
            <a:gd name="adj1" fmla="val 16200000"/>
            <a:gd name="adj2" fmla="val 1800000"/>
          </a:avLst>
        </a:prstGeom>
        <a:solidFill>
          <a:srgbClr val="CC00CC"/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>
              <a:solidFill>
                <a:srgbClr val="FFFF00"/>
              </a:solidFill>
              <a:latin typeface="Calibri" pitchFamily="34" charset="0"/>
            </a:rPr>
            <a:t>25%</a:t>
          </a:r>
          <a:endParaRPr lang="en-US" sz="2800" b="1" kern="1200" dirty="0">
            <a:solidFill>
              <a:srgbClr val="FFFF00"/>
            </a:solidFill>
            <a:latin typeface="Calibri" pitchFamily="34" charset="0"/>
          </a:endParaRPr>
        </a:p>
      </dsp:txBody>
      <dsp:txXfrm>
        <a:off x="2914137" y="1028895"/>
        <a:ext cx="932494" cy="916135"/>
      </dsp:txXfrm>
    </dsp:sp>
    <dsp:sp modelId="{1CC79B82-DDDC-4106-A274-9F09E1DD5C83}">
      <dsp:nvSpPr>
        <dsp:cNvPr id="0" name=""/>
        <dsp:cNvSpPr/>
      </dsp:nvSpPr>
      <dsp:spPr>
        <a:xfrm>
          <a:off x="1327268" y="302651"/>
          <a:ext cx="2748406" cy="2748406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2079807" y="2036765"/>
        <a:ext cx="1243326" cy="850697"/>
      </dsp:txXfrm>
    </dsp:sp>
    <dsp:sp modelId="{8D25402A-A71F-49CB-96FB-EADB3D7C3FB6}">
      <dsp:nvSpPr>
        <dsp:cNvPr id="0" name=""/>
        <dsp:cNvSpPr/>
      </dsp:nvSpPr>
      <dsp:spPr>
        <a:xfrm>
          <a:off x="1327268" y="302651"/>
          <a:ext cx="2748406" cy="274840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1621740" y="842517"/>
        <a:ext cx="932494" cy="9161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6643DA-0C8C-49E6-A521-F358A9F07CBE}">
      <dsp:nvSpPr>
        <dsp:cNvPr id="0" name=""/>
        <dsp:cNvSpPr/>
      </dsp:nvSpPr>
      <dsp:spPr>
        <a:xfrm>
          <a:off x="1067430" y="565"/>
          <a:ext cx="2100566" cy="141748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>
              <a:solidFill>
                <a:schemeClr val="bg1"/>
              </a:solidFill>
              <a:latin typeface="Calibri" pitchFamily="34" charset="0"/>
            </a:rPr>
            <a:t>10-20%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>
              <a:solidFill>
                <a:schemeClr val="bg1"/>
              </a:solidFill>
              <a:latin typeface="Calibri" pitchFamily="34" charset="0"/>
            </a:rPr>
            <a:t>άτυπα</a:t>
          </a:r>
        </a:p>
      </dsp:txBody>
      <dsp:txXfrm>
        <a:off x="1067430" y="565"/>
        <a:ext cx="2100566" cy="1417481"/>
      </dsp:txXfrm>
    </dsp:sp>
    <dsp:sp modelId="{BF504950-83CC-42D3-91BD-6CDCB149E0C0}">
      <dsp:nvSpPr>
        <dsp:cNvPr id="0" name=""/>
        <dsp:cNvSpPr/>
      </dsp:nvSpPr>
      <dsp:spPr>
        <a:xfrm>
          <a:off x="1706644" y="1533146"/>
          <a:ext cx="822139" cy="8221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06644" y="1533146"/>
        <a:ext cx="822139" cy="822139"/>
      </dsp:txXfrm>
    </dsp:sp>
    <dsp:sp modelId="{5B846AD3-44BF-47CA-BEE3-CB01D95590CA}">
      <dsp:nvSpPr>
        <dsp:cNvPr id="0" name=""/>
        <dsp:cNvSpPr/>
      </dsp:nvSpPr>
      <dsp:spPr>
        <a:xfrm>
          <a:off x="912159" y="2470385"/>
          <a:ext cx="2411108" cy="141748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>
              <a:solidFill>
                <a:schemeClr val="bg1"/>
              </a:solidFill>
              <a:latin typeface="Calibri" pitchFamily="34" charset="0"/>
            </a:rPr>
            <a:t>80-90%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>
              <a:solidFill>
                <a:schemeClr val="bg1"/>
              </a:solidFill>
              <a:latin typeface="Calibri" pitchFamily="34" charset="0"/>
            </a:rPr>
            <a:t>τυπικά</a:t>
          </a:r>
          <a:endParaRPr lang="en-US" sz="27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912159" y="2470385"/>
        <a:ext cx="2411108" cy="1417481"/>
      </dsp:txXfrm>
    </dsp:sp>
    <dsp:sp modelId="{CFC0DC44-6188-41F4-AEC4-926871F148B0}">
      <dsp:nvSpPr>
        <dsp:cNvPr id="0" name=""/>
        <dsp:cNvSpPr/>
      </dsp:nvSpPr>
      <dsp:spPr>
        <a:xfrm>
          <a:off x="3535890" y="1680564"/>
          <a:ext cx="450759" cy="52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535890" y="1680564"/>
        <a:ext cx="450759" cy="527303"/>
      </dsp:txXfrm>
    </dsp:sp>
    <dsp:sp modelId="{008113B6-6379-40B9-BD41-8F1CF4B5E803}">
      <dsp:nvSpPr>
        <dsp:cNvPr id="0" name=""/>
        <dsp:cNvSpPr/>
      </dsp:nvSpPr>
      <dsp:spPr>
        <a:xfrm>
          <a:off x="4173756" y="526734"/>
          <a:ext cx="2834963" cy="2834963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900" kern="1200" dirty="0" smtClean="0">
              <a:solidFill>
                <a:schemeClr val="bg1"/>
              </a:solidFill>
              <a:latin typeface="Calibri" pitchFamily="34" charset="0"/>
            </a:rPr>
            <a:t>Καρκινοειδή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900" kern="1200" dirty="0" smtClean="0">
              <a:solidFill>
                <a:schemeClr val="bg1"/>
              </a:solidFill>
              <a:latin typeface="Calibri" pitchFamily="34" charset="0"/>
            </a:rPr>
            <a:t>πνεύμονος</a:t>
          </a:r>
          <a:endParaRPr lang="en-US" sz="29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4173756" y="526734"/>
        <a:ext cx="2834963" cy="2834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64AA6F9-2823-42C2-A90A-521B11F17EE9}" type="datetimeFigureOut">
              <a:rPr lang="en-US" smtClean="0"/>
              <a:pPr/>
              <a:t>11/2/2019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FD795F9-07D2-41EB-96BA-1E0770B41A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ccn.org/professiona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ncbi.nlm.nih.gov/pubmed/25646366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ncbi.nlm.nih.gov/pmc/articles/PMC6136490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ncbi.nlm.nih.gov/pmc/articles/PMC6136490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ncbi.nlm.nih.gov/pubmed/25646366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about/copyright/" TargetMode="External"/><Relationship Id="rId2" Type="http://schemas.openxmlformats.org/officeDocument/2006/relationships/hyperlink" Target="https://www.statpear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hyperlink" Target="https://www.ncbi.nlm.nih.gov/pubmed/5054879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Bernatz%20PE%5bAuthor%5d&amp;cauthor=true&amp;cauthor_uid=5054879" TargetMode="External"/><Relationship Id="rId5" Type="http://schemas.openxmlformats.org/officeDocument/2006/relationships/hyperlink" Target="https://www.ncbi.nlm.nih.gov/pubmed/?term=Woolner%20LB%5bAuthor%5d&amp;cauthor=true&amp;cauthor_uid=5054879" TargetMode="External"/><Relationship Id="rId4" Type="http://schemas.openxmlformats.org/officeDocument/2006/relationships/hyperlink" Target="https://www.ncbi.nlm.nih.gov/pubmed/?term=Arrigoni%20MG%5bAuthor%5d&amp;cauthor=true&amp;cauthor_uid=505487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0"/>
            <a:ext cx="9036496" cy="2636912"/>
          </a:xfrm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ΑΤΥΠΟ ΚΑΡΚΙΝΟΕΙΔΕΣ ΤΟΥ ΠΝΕΥΜΟΝΟΣ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5589240"/>
            <a:ext cx="3905810" cy="1113656"/>
          </a:xfr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Νίκος Μπαλταγιάννης</a:t>
            </a:r>
          </a:p>
          <a:p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ΘΧ Ε.Α.Ν.Π.’’ΜΕΤΑΞΑ’’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Nikos\Pictures\CARCINOID yuyu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3127204" cy="262685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 descr="D:\My Pictures\carcinoid image surgi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834505"/>
            <a:ext cx="5328592" cy="261071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1154941"/>
            <a:ext cx="8064896" cy="206210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3200" dirty="0" smtClean="0">
                <a:latin typeface="Calibri" pitchFamily="34" charset="0"/>
              </a:rPr>
              <a:t>Τα καρκινοειδή</a:t>
            </a:r>
            <a:r>
              <a:rPr lang="en-US" sz="3200" dirty="0" smtClean="0">
                <a:latin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</a:rPr>
              <a:t>του πνεύμονος κυμαίνονται σε μέγεθος από 0,5 έως 9,5 cm.                              Τα άτυπα καρκινοειδή είναι κατά μέσον όρο μεγαλύτερα από τα τυπικά. 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C:\Users\Nikos\Pictures\CARCINOID ssk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3024336" cy="307530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512" y="908720"/>
            <a:ext cx="8784976" cy="255454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3200" dirty="0" smtClean="0">
                <a:latin typeface="Calibri" pitchFamily="34" charset="0"/>
              </a:rPr>
              <a:t>Το </a:t>
            </a:r>
            <a:r>
              <a:rPr lang="en-US" sz="3200" dirty="0" smtClean="0">
                <a:latin typeface="Calibri" pitchFamily="34" charset="0"/>
              </a:rPr>
              <a:t>31% </a:t>
            </a:r>
            <a:r>
              <a:rPr lang="el-GR" sz="3200" dirty="0" smtClean="0">
                <a:latin typeface="Calibri" pitchFamily="34" charset="0"/>
              </a:rPr>
              <a:t>των άτυπων καρκινοειδών αναπτύσσονται ενδοβρογχικά.</a:t>
            </a:r>
          </a:p>
          <a:p>
            <a:pPr lvl="0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3200" dirty="0" smtClean="0">
                <a:latin typeface="Calibri" pitchFamily="34" charset="0"/>
              </a:rPr>
              <a:t>Ωστόσο απαντώνται παντού στον πνεύμονα.</a:t>
            </a:r>
          </a:p>
          <a:p>
            <a:pPr lvl="0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3200" dirty="0" smtClean="0">
                <a:latin typeface="Calibri" pitchFamily="34" charset="0"/>
              </a:rPr>
              <a:t>Τα άτυπα καρκινοειδή της τραχείας ειναι σπάνια αλλά οχι εντελώς ασυνήθιστα.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074" name="Picture 2" descr="C:\Users\Nikos\Pictures\CARCINOID tydimari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359762" y="3945494"/>
            <a:ext cx="2289545" cy="28407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836712"/>
            <a:ext cx="8712968" cy="440120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Το ατυπο καρκινοειδές παρουσιάζει γενικά τα ίδια ιστολογικά χαρακτηριστικά με το τυπικό καρκινοειδές.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endParaRPr lang="el-GR" sz="28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Ωστόσο το καθοριστικό χαρακτηριστικό είναι η παρουσία 2 έως 10 μιτώσεων ανά 2 mm2 με ή χωρίς νέκρωση.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endParaRPr lang="el-GR" sz="28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Η μέτρηση των μιτώσεων γίνεται στη περιοχή της υψηλότερης μιτωτικής δραστηριότητας σε πεδία που βρίθουν καρκινικών κυττάρων ανά 2mm</a:t>
            </a:r>
            <a:r>
              <a:rPr lang="el-GR" sz="2800" baseline="30000" dirty="0" smtClean="0">
                <a:latin typeface="Calibri" pitchFamily="34" charset="0"/>
              </a:rPr>
              <a:t>2</a:t>
            </a:r>
            <a:r>
              <a:rPr lang="el-GR" sz="2800" dirty="0" smtClean="0">
                <a:latin typeface="Calibri" pitchFamily="34" charset="0"/>
              </a:rPr>
              <a:t> αντί των 10 πεδίων.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αρχείο λήψ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445224"/>
            <a:ext cx="3211141" cy="110572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5732675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chemeClr val="bg1"/>
                </a:solidFill>
              </a:rPr>
              <a:t>Gosain</a:t>
            </a:r>
            <a:r>
              <a:rPr lang="en-GB" sz="1400" dirty="0" smtClean="0">
                <a:solidFill>
                  <a:schemeClr val="bg1"/>
                </a:solidFill>
              </a:rPr>
              <a:t> R, </a:t>
            </a:r>
            <a:r>
              <a:rPr lang="en-GB" sz="1400" dirty="0" err="1" smtClean="0">
                <a:solidFill>
                  <a:schemeClr val="bg1"/>
                </a:solidFill>
              </a:rPr>
              <a:t>Mukherjee</a:t>
            </a:r>
            <a:r>
              <a:rPr lang="en-GB" sz="1400" dirty="0" smtClean="0">
                <a:solidFill>
                  <a:schemeClr val="bg1"/>
                </a:solidFill>
              </a:rPr>
              <a:t> S, </a:t>
            </a:r>
            <a:r>
              <a:rPr lang="en-GB" sz="1400" dirty="0" err="1" smtClean="0">
                <a:solidFill>
                  <a:schemeClr val="bg1"/>
                </a:solidFill>
              </a:rPr>
              <a:t>Yendamuri</a:t>
            </a:r>
            <a:r>
              <a:rPr lang="en-GB" sz="1400" dirty="0" smtClean="0">
                <a:solidFill>
                  <a:schemeClr val="bg1"/>
                </a:solidFill>
              </a:rPr>
              <a:t> SS, </a:t>
            </a:r>
            <a:r>
              <a:rPr lang="en-GB" sz="1400" dirty="0" err="1" smtClean="0">
                <a:solidFill>
                  <a:schemeClr val="bg1"/>
                </a:solidFill>
              </a:rPr>
              <a:t>Iyer</a:t>
            </a:r>
            <a:r>
              <a:rPr lang="en-GB" sz="1400" dirty="0" smtClean="0">
                <a:solidFill>
                  <a:schemeClr val="bg1"/>
                </a:solidFill>
              </a:rPr>
              <a:t> R. Management of Typical and Atypical Pulmonary </a:t>
            </a:r>
            <a:r>
              <a:rPr lang="en-GB" sz="1400" dirty="0" err="1" smtClean="0">
                <a:solidFill>
                  <a:schemeClr val="bg1"/>
                </a:solidFill>
              </a:rPr>
              <a:t>Carcinoids</a:t>
            </a:r>
            <a:r>
              <a:rPr lang="en-GB" sz="1400" dirty="0" smtClean="0">
                <a:solidFill>
                  <a:schemeClr val="bg1"/>
                </a:solidFill>
              </a:rPr>
              <a:t> Based on Different Established Guidelines. </a:t>
            </a:r>
            <a:r>
              <a:rPr lang="el-GR" sz="1400" dirty="0" smtClean="0">
                <a:solidFill>
                  <a:schemeClr val="bg1"/>
                </a:solidFill>
              </a:rPr>
              <a:t>Cancers (Basel). 2018 Dec 12;10(12)</a:t>
            </a:r>
            <a:r>
              <a:rPr lang="el-GR" sz="1400" dirty="0" smtClean="0"/>
              <a:t> 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113711"/>
            <a:ext cx="8712968" cy="2677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Μια σπάνια αλλοίωση που ονομάζεται διάχυτη ιδιοπαθής  πνευμονική νευροενδοκρινήσ  κυτταρική υπερπλασία (DIPNECH- </a:t>
            </a:r>
            <a:r>
              <a:rPr lang="en-US" sz="2800" dirty="0" smtClean="0">
                <a:latin typeface="Calibri" pitchFamily="34" charset="0"/>
              </a:rPr>
              <a:t>diffuse idiopathic pulmonary </a:t>
            </a:r>
            <a:r>
              <a:rPr lang="en-US" sz="2800" dirty="0" err="1" smtClean="0">
                <a:latin typeface="Calibri" pitchFamily="34" charset="0"/>
              </a:rPr>
              <a:t>neuroendocrine</a:t>
            </a:r>
            <a:r>
              <a:rPr lang="en-US" sz="2800" dirty="0" smtClean="0">
                <a:latin typeface="Calibri" pitchFamily="34" charset="0"/>
              </a:rPr>
              <a:t> cell hyperplasia</a:t>
            </a:r>
            <a:r>
              <a:rPr lang="el-GR" sz="2800" dirty="0" smtClean="0">
                <a:latin typeface="Calibri" pitchFamily="34" charset="0"/>
              </a:rPr>
              <a:t>) έχει συσχετιστεί με την ανάπτυξη τυπικών και άτυπων καρκινοειδών του πνεύμονος</a:t>
            </a:r>
            <a:r>
              <a:rPr lang="en-US" sz="2800" dirty="0" smtClean="0"/>
              <a:t>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5877272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Aguayo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SM, Miller YE, Waldron JA, et al. Brief report: idiopathic diffuse hyperplasia of pulmonary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neuroendocrine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cells and airways disease. 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N </a:t>
            </a:r>
            <a:r>
              <a:rPr lang="en-US" sz="1400" i="1" dirty="0" err="1" smtClean="0">
                <a:solidFill>
                  <a:schemeClr val="bg1"/>
                </a:solidFill>
                <a:latin typeface="Calibri" pitchFamily="34" charset="0"/>
              </a:rPr>
              <a:t>Engl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 J Med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. 1992;327:1285–1288.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1986" name="Picture 2" descr="Αποτέλεσμα εικόνας για N Engl J Me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3106316" cy="18637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052736"/>
            <a:ext cx="8712968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Οι βλάβες της διάχυτης ιδιοπαθούς πνευμονικής νευροενδοκρινούς κυτταρικής υπερπλασίας  περιλαμβάνουν τοπικούς εξωαυλικούς πολλαπλασιασμούς κυττάρων  υπό μορφή </a:t>
            </a:r>
            <a:r>
              <a:rPr lang="en-US" sz="2800" dirty="0" err="1" smtClean="0">
                <a:latin typeface="Calibri" pitchFamily="34" charset="0"/>
              </a:rPr>
              <a:t>tumorlets</a:t>
            </a:r>
            <a:r>
              <a:rPr lang="el-GR" sz="2800" dirty="0" smtClean="0">
                <a:latin typeface="Calibri" pitchFamily="34" charset="0"/>
              </a:rPr>
              <a:t>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5877272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Aguayo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SM, Miller YE, Waldron JA, et al. Brief report: idiopathic diffuse hyperplasia of pulmonary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neuroendocrine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cells and airways disease. 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N </a:t>
            </a:r>
            <a:r>
              <a:rPr lang="en-US" sz="1400" i="1" dirty="0" err="1" smtClean="0">
                <a:solidFill>
                  <a:schemeClr val="bg1"/>
                </a:solidFill>
                <a:latin typeface="Calibri" pitchFamily="34" charset="0"/>
              </a:rPr>
              <a:t>Engl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 J Med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. 1992;327:1285–1288.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1986" name="Picture 2" descr="Αποτέλεσμα εικόνας για N Engl J Me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3106316" cy="18637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268179"/>
            <a:ext cx="8712968" cy="13849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Οι καρκινοειδείς όγκοι διακρίνονται με αυθαίρετο τρόπο  από τα </a:t>
            </a:r>
            <a:r>
              <a:rPr lang="en-US" sz="2800" dirty="0" err="1" smtClean="0">
                <a:latin typeface="Calibri" pitchFamily="34" charset="0"/>
              </a:rPr>
              <a:t>tumorlets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</a:rPr>
              <a:t>της νευροενδοκρινούς κυτταρικής υπερπλασίας εφόσον έχουν διάμετρο &gt; από 0,5 cm.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5877272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Aguayo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SM, Miller YE, Waldron JA, et al. Brief report: idiopathic diffuse hyperplasia of pulmonary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neuroendocrine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cells and airways disease. 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N </a:t>
            </a:r>
            <a:r>
              <a:rPr lang="en-US" sz="1400" i="1" dirty="0" err="1" smtClean="0">
                <a:solidFill>
                  <a:schemeClr val="bg1"/>
                </a:solidFill>
                <a:latin typeface="Calibri" pitchFamily="34" charset="0"/>
              </a:rPr>
              <a:t>Engl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 J Med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. 1992;327:1285–1288.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1986" name="Picture 2" descr="Αποτέλεσμα εικόνας για N Engl J Me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3106316" cy="18637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836712"/>
            <a:ext cx="8712968" cy="323165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n-US" sz="3600" u="sng" dirty="0" err="1" smtClean="0">
                <a:solidFill>
                  <a:srgbClr val="FFFF00"/>
                </a:solidFill>
                <a:latin typeface="Calibri" pitchFamily="34" charset="0"/>
              </a:rPr>
              <a:t>Tumorlets</a:t>
            </a:r>
            <a:endParaRPr lang="en-US" sz="3600" u="sng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l-GR" sz="2800" dirty="0" smtClean="0">
                <a:latin typeface="Calibri" pitchFamily="34" charset="0"/>
              </a:rPr>
              <a:t>Τα </a:t>
            </a:r>
            <a:r>
              <a:rPr lang="en-US" sz="2800" dirty="0" err="1" smtClean="0">
                <a:latin typeface="Calibri" pitchFamily="34" charset="0"/>
              </a:rPr>
              <a:t>Tumorlets</a:t>
            </a:r>
            <a:r>
              <a:rPr lang="el-GR" sz="2800" dirty="0" smtClean="0">
                <a:latin typeface="Calibri" pitchFamily="34" charset="0"/>
              </a:rPr>
              <a:t> είναι καρκινοειδείς όγκοι &lt; 5 </a:t>
            </a:r>
            <a:r>
              <a:rPr lang="en-US" sz="2800" dirty="0" smtClean="0">
                <a:latin typeface="Calibri" pitchFamily="34" charset="0"/>
              </a:rPr>
              <a:t>mm </a:t>
            </a:r>
            <a:r>
              <a:rPr lang="el-GR" sz="2800" dirty="0" smtClean="0">
                <a:latin typeface="Calibri" pitchFamily="34" charset="0"/>
              </a:rPr>
              <a:t>στη μεγαλύτερη διάμετρο και βρίσκονται στο 7% έως 10% των ασθενών με βρογχοπνευμονικά καρκινοειδή.                                                                  Είναι συχνότερα  σε γυναίκες μεγαλύτερης ηλικίας και μπορούν να έχουν ιστολογικά χαρακτηριστικά τυπικού ή άτυπου καρκινοειδούς.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31640" y="6021288"/>
            <a:ext cx="583264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chemeClr val="bg1"/>
                </a:solidFill>
                <a:latin typeface="Calibri" pitchFamily="34" charset="0"/>
              </a:rPr>
              <a:t> </a:t>
            </a:r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Chughtai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TS, Morin JE, </a:t>
            </a:r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Sheiner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NM, et al. 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Bronchial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–twenty years’ experience defines a selective surgical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approach.</a:t>
            </a:r>
            <a:r>
              <a:rPr lang="en-GB" sz="1400" i="1" dirty="0" err="1" smtClean="0">
                <a:solidFill>
                  <a:schemeClr val="bg1"/>
                </a:solidFill>
                <a:latin typeface="Calibri" pitchFamily="34" charset="0"/>
              </a:rPr>
              <a:t>Surgery</a:t>
            </a:r>
            <a:r>
              <a:rPr lang="en-GB" sz="1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1997;122:801–808.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5058" name="Picture 2" descr="αρχείο λήψ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797152"/>
            <a:ext cx="1359024" cy="18120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836712"/>
            <a:ext cx="8712968" cy="236988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n-US" sz="3600" u="sng" dirty="0" err="1" smtClean="0">
                <a:solidFill>
                  <a:srgbClr val="FFFF00"/>
                </a:solidFill>
                <a:latin typeface="Calibri" pitchFamily="34" charset="0"/>
              </a:rPr>
              <a:t>Tumorlets</a:t>
            </a:r>
            <a:endParaRPr lang="en-US" sz="3600" u="sng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l-GR" sz="2800" dirty="0" smtClean="0">
                <a:latin typeface="Calibri" pitchFamily="34" charset="0"/>
              </a:rPr>
              <a:t>Ενώ φαίνεται να συνδέονται με χειρότερη πρόγνωση                    (5-ετής επιβίωση 60%) δεν θεωρούνται μεταστατική νόσος. Η εκτομή του καρκινοειδούς και των τ</a:t>
            </a:r>
            <a:r>
              <a:rPr lang="en-US" sz="2800" dirty="0" err="1" smtClean="0">
                <a:latin typeface="Calibri" pitchFamily="34" charset="0"/>
              </a:rPr>
              <a:t>umorlets</a:t>
            </a:r>
            <a:r>
              <a:rPr lang="el-GR" sz="2800" dirty="0" smtClean="0">
                <a:latin typeface="Calibri" pitchFamily="34" charset="0"/>
              </a:rPr>
              <a:t> συνιστά θεραπεία εκλογής.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31640" y="6021288"/>
            <a:ext cx="583264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chemeClr val="bg1"/>
                </a:solidFill>
                <a:latin typeface="Calibri" pitchFamily="34" charset="0"/>
              </a:rPr>
              <a:t> </a:t>
            </a:r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Chughtai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TS, Morin JE, </a:t>
            </a:r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Sheiner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NM, et al. 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Bronchial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–twenty years’ experience defines a selective surgical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approach.</a:t>
            </a:r>
            <a:r>
              <a:rPr lang="en-GB" sz="1400" i="1" dirty="0" err="1" smtClean="0">
                <a:solidFill>
                  <a:schemeClr val="bg1"/>
                </a:solidFill>
                <a:latin typeface="Calibri" pitchFamily="34" charset="0"/>
              </a:rPr>
              <a:t>Surgery</a:t>
            </a:r>
            <a:r>
              <a:rPr lang="en-GB" sz="1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1997;122:801–808.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5058" name="Picture 2" descr="αρχείο λήψ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773148"/>
            <a:ext cx="1377026" cy="183603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512947"/>
            <a:ext cx="8712968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§"/>
              <a:tabLst/>
            </a:pPr>
            <a:r>
              <a:rPr lang="el-GR" sz="2800" dirty="0" smtClean="0">
                <a:latin typeface="Calibri" pitchFamily="34" charset="0"/>
              </a:rPr>
              <a:t>Στό 25% των περιπτώσεων οι καρκινοειδείς όγκοι του πνεύμονος είναι ασυμπτωματικοί.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Σε ποσοστό 40% ανακαλύπτονται σε μία απλή </a:t>
            </a:r>
            <a:r>
              <a:rPr lang="en-US" sz="2800" dirty="0" err="1" smtClean="0">
                <a:latin typeface="Calibri" pitchFamily="34" charset="0"/>
              </a:rPr>
              <a:t>R</a:t>
            </a:r>
            <a:r>
              <a:rPr lang="en-US" sz="2800" dirty="0" err="1" smtClean="0">
                <a:latin typeface="Times New Roman"/>
                <a:cs typeface="Times New Roman"/>
              </a:rPr>
              <a:t>ö</a:t>
            </a:r>
            <a:r>
              <a:rPr lang="en-US" sz="2800" dirty="0" smtClean="0"/>
              <a:t> </a:t>
            </a:r>
            <a:r>
              <a:rPr lang="el-GR" sz="2800" dirty="0" smtClean="0"/>
              <a:t>Θώρακος.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594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rgbClr val="9900CC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rIns="91440" anchor="b">
            <a:normAutofit fontScale="9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dirty="0" smtClean="0">
                <a:solidFill>
                  <a:schemeClr val="bg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κλινική εικόνα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429000"/>
            <a:ext cx="3744416" cy="324036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 6"/>
          <p:cNvSpPr/>
          <p:nvPr/>
        </p:nvSpPr>
        <p:spPr>
          <a:xfrm>
            <a:off x="4139952" y="3356992"/>
            <a:ext cx="893193" cy="523220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40%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1484784"/>
            <a:ext cx="4680520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Τα κύρια συμπτώματα είναι:                                                                                                                   1. Η αιμόπτυση.                                                                                                                  2. Ο βήχας.                                                                                                                                                3. Ο ετερόπλευρος συριγμός.                                                                                              4. Η πνευμονία.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594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rgbClr val="9900CC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rIns="91440" anchor="b">
            <a:normAutofit fontScale="9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dirty="0" smtClean="0">
                <a:solidFill>
                  <a:schemeClr val="bg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κλινική εικόνα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Αποτέλεσμα εικόνας για chest ray atelec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24944"/>
            <a:ext cx="4004677" cy="3789040"/>
          </a:xfrm>
          <a:prstGeom prst="rect">
            <a:avLst/>
          </a:prstGeom>
          <a:noFill/>
          <a:ln w="19050">
            <a:solidFill>
              <a:srgbClr val="CC00CC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19672" y="1052736"/>
          <a:ext cx="5411470" cy="304800"/>
        </p:xfrm>
        <a:graphic>
          <a:graphicData uri="http://schemas.openxmlformats.org/drawingml/2006/table">
            <a:tbl>
              <a:tblPr/>
              <a:tblGrid>
                <a:gridCol w="541147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000" dirty="0">
                          <a:solidFill>
                            <a:srgbClr val="000000"/>
                          </a:solidFill>
                          <a:latin typeface="Calibri"/>
                          <a:ea typeface="LiberationSerif"/>
                          <a:cs typeface="LiberationSerif"/>
                        </a:rPr>
                        <a:t>ΤΑΞΙΝΟΜΗΣΗ ΤΩΝ ΕΝΔΟΚΡΙΝΩΝ ΟΓΚΩΝ (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LiberationSerif"/>
                          <a:cs typeface="LiberationSerif"/>
                        </a:rPr>
                        <a:t>WHO</a:t>
                      </a:r>
                      <a:r>
                        <a:rPr lang="el-GR" sz="2000" dirty="0">
                          <a:solidFill>
                            <a:srgbClr val="000000"/>
                          </a:solidFill>
                          <a:latin typeface="Calibri"/>
                          <a:ea typeface="LiberationSerif"/>
                          <a:cs typeface="LiberationSerif"/>
                        </a:rPr>
                        <a:t>)</a:t>
                      </a:r>
                      <a:endParaRPr lang="en-US" sz="12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11560" y="1340768"/>
          <a:ext cx="7848872" cy="518457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924436"/>
                <a:gridCol w="3924436"/>
              </a:tblGrid>
              <a:tr h="1196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1" dirty="0">
                          <a:latin typeface="Calibri" pitchFamily="34" charset="0"/>
                        </a:rPr>
                        <a:t>Τυπικά καρκινοειδή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 Χαρακτηριστικά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NE</a:t>
                      </a:r>
                      <a:endParaRPr lang="en-US" sz="2400" b="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2-10 μιτώσεις /2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mm</a:t>
                      </a:r>
                      <a:r>
                        <a:rPr lang="el-GR" sz="2400" b="0" baseline="30000" dirty="0">
                          <a:latin typeface="Calibri" pitchFamily="34" charset="0"/>
                        </a:rPr>
                        <a:t>2</a:t>
                      </a:r>
                      <a:r>
                        <a:rPr lang="el-GR" sz="2400" b="0" dirty="0">
                          <a:latin typeface="Calibri" pitchFamily="34" charset="0"/>
                        </a:rPr>
                        <a:t> </a:t>
                      </a:r>
                      <a:endParaRPr lang="en-US" sz="2400" b="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χωρίς μαρτυρία νέκρωσης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1196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1" dirty="0">
                          <a:latin typeface="Calibri" pitchFamily="34" charset="0"/>
                        </a:rPr>
                        <a:t>Άτυπα  καρκινοειδή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Χαρακτηριστικά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NE</a:t>
                      </a:r>
                      <a:endParaRPr lang="en-US" sz="2400" b="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&lt;2 μιτώσεις /2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mm</a:t>
                      </a:r>
                      <a:r>
                        <a:rPr lang="el-GR" sz="2400" b="0" baseline="30000" dirty="0">
                          <a:latin typeface="Calibri" pitchFamily="34" charset="0"/>
                        </a:rPr>
                        <a:t>2 </a:t>
                      </a:r>
                      <a:endParaRPr lang="en-US" sz="2400" b="0" baseline="3000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 με νέκρωση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159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1" dirty="0">
                          <a:latin typeface="Calibri" pitchFamily="34" charset="0"/>
                        </a:rPr>
                        <a:t>Μεγαλοκυτταρικό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Χαρακτηριστικά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NE</a:t>
                      </a:r>
                      <a:endParaRPr lang="en-US" sz="2400" b="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&gt;10 μιτώσεις /2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mm</a:t>
                      </a:r>
                      <a:r>
                        <a:rPr lang="el-GR" sz="2400" b="0" baseline="30000" dirty="0">
                          <a:latin typeface="Calibri" pitchFamily="34" charset="0"/>
                        </a:rPr>
                        <a:t>2 </a:t>
                      </a:r>
                      <a:endParaRPr lang="en-US" sz="2400" b="0" baseline="3000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 με μεγάλες ζώνης νέκρωσης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1196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1">
                          <a:latin typeface="Calibri" pitchFamily="34" charset="0"/>
                        </a:rPr>
                        <a:t>Μικροκυτταρικό </a:t>
                      </a:r>
                      <a:endParaRPr lang="en-US" sz="2400" b="1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Χαρακτηριστικά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NE</a:t>
                      </a:r>
                      <a:endParaRPr lang="en-US" sz="2400" b="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&gt;10 μιτώσεις /2 </a:t>
                      </a:r>
                      <a:r>
                        <a:rPr lang="de-DE" sz="2400" b="0" dirty="0">
                          <a:latin typeface="Calibri" pitchFamily="34" charset="0"/>
                        </a:rPr>
                        <a:t>mm</a:t>
                      </a:r>
                      <a:r>
                        <a:rPr lang="el-GR" sz="2400" b="0" baseline="30000" dirty="0">
                          <a:latin typeface="Calibri" pitchFamily="34" charset="0"/>
                        </a:rPr>
                        <a:t>2 </a:t>
                      </a:r>
                      <a:endParaRPr lang="en-US" sz="2400" b="0" baseline="30000" dirty="0">
                        <a:latin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400" b="0" dirty="0">
                          <a:latin typeface="Calibri" pitchFamily="34" charset="0"/>
                        </a:rPr>
                        <a:t>μικρά κύτταρα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1560" y="908720"/>
          <a:ext cx="7848872" cy="42672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784887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28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ΤΑΞΙΝΟΜΗΣΗ ΤΩΝ ΕΝΔΟΚΡΙΝΩΝ ΟΓΚΩΝ (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WHO</a:t>
                      </a:r>
                      <a:r>
                        <a:rPr lang="el-GR" sz="28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 pitchFamily="34" charset="0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:\My Pictures\503113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101330" cy="439248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loud 6"/>
          <p:cNvSpPr/>
          <p:nvPr/>
        </p:nvSpPr>
        <p:spPr>
          <a:xfrm rot="20455923">
            <a:off x="1131534" y="3772879"/>
            <a:ext cx="1222511" cy="1184448"/>
          </a:xfrm>
          <a:prstGeom prst="cloud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851920" y="4869160"/>
            <a:ext cx="5112568" cy="1656184"/>
          </a:xfrm>
          <a:prstGeom prst="rect">
            <a:avLst/>
          </a:prstGeom>
          <a:ln w="28575" cap="flat" cmpd="sng" algn="ctr">
            <a:solidFill>
              <a:srgbClr val="CC00CC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  <a:buFont typeface="Wingdings" pitchFamily="2" charset="2"/>
              <a:buChar char="Ø"/>
            </a:pPr>
            <a:r>
              <a:rPr lang="el-GR" sz="2600" dirty="0" smtClean="0">
                <a:latin typeface="Calibri" pitchFamily="34" charset="0"/>
              </a:rPr>
              <a:t>Οι όγκοι των μεγάλων αεραγωγών προκαλούν συμπτώματα όταν  αποφράσσουν το ήμισυ του αυλού.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707904" y="3861048"/>
            <a:ext cx="936104" cy="567680"/>
          </a:xfrm>
          <a:prstGeom prst="rect">
            <a:avLst/>
          </a:prstGeom>
          <a:solidFill>
            <a:srgbClr val="00B0F0"/>
          </a:solidFill>
          <a:ln w="28575" cap="flat" cmpd="sng" algn="ctr">
            <a:solidFill>
              <a:srgbClr val="FF00FF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</a:pPr>
            <a:r>
              <a:rPr lang="en-US" sz="3600" dirty="0" smtClean="0">
                <a:latin typeface="Calibri" pitchFamily="34" charset="0"/>
              </a:rPr>
              <a:t>½ d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39752" y="4293096"/>
            <a:ext cx="720080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75856" y="2204864"/>
            <a:ext cx="458112" cy="646331"/>
          </a:xfrm>
          <a:prstGeom prst="rect">
            <a:avLst/>
          </a:prstGeom>
          <a:solidFill>
            <a:srgbClr val="CC00CC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½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:\My Pictures\503113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101330" cy="439248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loud 6"/>
          <p:cNvSpPr/>
          <p:nvPr/>
        </p:nvSpPr>
        <p:spPr>
          <a:xfrm rot="20455923">
            <a:off x="1125932" y="3739529"/>
            <a:ext cx="1426683" cy="1184448"/>
          </a:xfrm>
          <a:prstGeom prst="cloud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851920" y="4725144"/>
            <a:ext cx="4680520" cy="1872208"/>
          </a:xfrm>
          <a:prstGeom prst="rect">
            <a:avLst/>
          </a:prstGeom>
          <a:ln w="28575" cap="flat" cmpd="sng" algn="ctr">
            <a:solidFill>
              <a:srgbClr val="CC00CC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Όταν η διάμετρος του αεραγωγού είναι &lt;8</a:t>
            </a:r>
            <a:r>
              <a:rPr lang="en-US" sz="2800" dirty="0" smtClean="0">
                <a:latin typeface="Calibri" pitchFamily="34" charset="0"/>
              </a:rPr>
              <a:t>mm </a:t>
            </a:r>
            <a:r>
              <a:rPr lang="el-GR" sz="2800" dirty="0" smtClean="0">
                <a:latin typeface="Calibri" pitchFamily="34" charset="0"/>
              </a:rPr>
              <a:t>παρατηρείται δύσπνοια κατά την άσκηση.</a:t>
            </a:r>
            <a:endParaRPr lang="en-US" sz="2800" dirty="0" smtClean="0">
              <a:latin typeface="Calibri" pitchFamily="34" charset="0"/>
            </a:endParaRPr>
          </a:p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  <a:buFont typeface="Wingdings" pitchFamily="2" charset="2"/>
              <a:buChar char="Ø"/>
            </a:pPr>
            <a:endParaRPr lang="en-US" sz="2800" dirty="0" smtClean="0">
              <a:latin typeface="Calibri" pitchFamily="34" charset="0"/>
            </a:endParaRPr>
          </a:p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  <a:buFont typeface="Wingdings" pitchFamily="2" charset="2"/>
              <a:buChar char="Ø"/>
            </a:pPr>
            <a:endParaRPr lang="en-US" sz="2800" dirty="0" smtClean="0">
              <a:latin typeface="Calibri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707904" y="3933056"/>
            <a:ext cx="1368152" cy="567680"/>
          </a:xfrm>
          <a:prstGeom prst="rect">
            <a:avLst/>
          </a:prstGeom>
          <a:solidFill>
            <a:srgbClr val="00B0F0"/>
          </a:solidFill>
          <a:ln w="28575" cap="flat" cmpd="sng" algn="ctr">
            <a:solidFill>
              <a:srgbClr val="FF00FF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</a:pPr>
            <a:r>
              <a:rPr lang="en-US" sz="2800" dirty="0" smtClean="0">
                <a:latin typeface="Calibri" pitchFamily="34" charset="0"/>
              </a:rPr>
              <a:t>d</a:t>
            </a:r>
            <a:r>
              <a:rPr lang="el-GR" sz="2800" dirty="0" smtClean="0">
                <a:latin typeface="Calibri" pitchFamily="34" charset="0"/>
              </a:rPr>
              <a:t>&lt;8</a:t>
            </a:r>
            <a:r>
              <a:rPr lang="en-US" sz="2800" dirty="0" smtClean="0">
                <a:latin typeface="Calibri" pitchFamily="34" charset="0"/>
              </a:rPr>
              <a:t>mm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83768" y="4149080"/>
            <a:ext cx="576064" cy="0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:\My Pictures\503113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101330" cy="439248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loud 6"/>
          <p:cNvSpPr/>
          <p:nvPr/>
        </p:nvSpPr>
        <p:spPr>
          <a:xfrm rot="20455923">
            <a:off x="1259632" y="3717032"/>
            <a:ext cx="1368152" cy="1346448"/>
          </a:xfrm>
          <a:prstGeom prst="cloud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707904" y="3933056"/>
            <a:ext cx="1368152" cy="567680"/>
          </a:xfrm>
          <a:prstGeom prst="rect">
            <a:avLst/>
          </a:prstGeom>
          <a:solidFill>
            <a:srgbClr val="00B0F0"/>
          </a:solidFill>
          <a:ln w="28575" cap="flat" cmpd="sng" algn="ctr">
            <a:solidFill>
              <a:srgbClr val="FF00FF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</a:pPr>
            <a:r>
              <a:rPr lang="en-US" sz="2800" dirty="0" smtClean="0">
                <a:latin typeface="Calibri" pitchFamily="34" charset="0"/>
              </a:rPr>
              <a:t>d</a:t>
            </a:r>
            <a:r>
              <a:rPr lang="el-GR" sz="2800" dirty="0" smtClean="0">
                <a:latin typeface="Calibri" pitchFamily="34" charset="0"/>
              </a:rPr>
              <a:t>&lt;</a:t>
            </a:r>
            <a:r>
              <a:rPr lang="en-US" sz="2800" dirty="0" smtClean="0">
                <a:latin typeface="Calibri" pitchFamily="34" charset="0"/>
              </a:rPr>
              <a:t>5mm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851920" y="4725144"/>
            <a:ext cx="4680520" cy="1872208"/>
          </a:xfrm>
          <a:prstGeom prst="rect">
            <a:avLst/>
          </a:prstGeom>
          <a:ln w="28575" cap="flat" cmpd="sng" algn="ctr">
            <a:solidFill>
              <a:srgbClr val="CC00CC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indent="-274320">
              <a:spcBef>
                <a:spcPts val="600"/>
              </a:spcBef>
              <a:buClr>
                <a:srgbClr val="9900CC"/>
              </a:buClr>
              <a:buSzPct val="85000"/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Όταν η διάμετρος του αεραγωγού είναι &lt;5</a:t>
            </a:r>
            <a:r>
              <a:rPr lang="en-US" sz="2800" dirty="0" smtClean="0">
                <a:latin typeface="Calibri" pitchFamily="34" charset="0"/>
              </a:rPr>
              <a:t>mm</a:t>
            </a:r>
            <a:r>
              <a:rPr lang="el-GR" sz="2800" dirty="0" smtClean="0">
                <a:latin typeface="Calibri" pitchFamily="34" charset="0"/>
              </a:rPr>
              <a:t> παρατηρείται δύσπνοια στην ηρεμία.  </a:t>
            </a:r>
            <a:endParaRPr lang="en-US" sz="2800" dirty="0" smtClean="0">
              <a:latin typeface="Calibri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CC"/>
              </a:buClr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27784" y="4293096"/>
            <a:ext cx="504056" cy="0"/>
          </a:xfrm>
          <a:prstGeom prst="straightConnector1">
            <a:avLst/>
          </a:pr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8784976" cy="156966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3200" dirty="0" smtClean="0">
                <a:latin typeface="Calibri" pitchFamily="34" charset="0"/>
              </a:rPr>
              <a:t>Η βρογχοσκόπηση και η βιοψία είναι </a:t>
            </a:r>
            <a:r>
              <a:rPr lang="en-GB" sz="3200" dirty="0" smtClean="0">
                <a:latin typeface="Calibri" pitchFamily="34" charset="0"/>
              </a:rPr>
              <a:t>gold standard</a:t>
            </a:r>
            <a:r>
              <a:rPr lang="el-GR" sz="3200" dirty="0" smtClean="0">
                <a:latin typeface="Calibri" pitchFamily="34" charset="0"/>
              </a:rPr>
              <a:t> στη διάγνωση των καρκινοειδών του πνεύμονος.</a:t>
            </a:r>
            <a:r>
              <a:rPr lang="en-GB" sz="3200" dirty="0" smtClean="0">
                <a:latin typeface="Calibri" pitchFamily="34" charset="0"/>
              </a:rPr>
              <a:t> 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rmAutofit fontScale="8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 descr="C:\Users\Nikos\Pictures\CARCINOID ffty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3096345" cy="3229283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19872" y="5949280"/>
            <a:ext cx="5616624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chemeClr val="bg1"/>
                </a:solidFill>
              </a:rPr>
              <a:t> </a:t>
            </a:r>
            <a:r>
              <a:rPr lang="en-US" sz="1400" dirty="0" smtClean="0">
                <a:solidFill>
                  <a:schemeClr val="bg1"/>
                </a:solidFill>
              </a:rPr>
              <a:t> Erasmus JJ, McAdams HP, </a:t>
            </a:r>
            <a:r>
              <a:rPr lang="en-US" sz="1400" dirty="0" err="1" smtClean="0">
                <a:solidFill>
                  <a:schemeClr val="bg1"/>
                </a:solidFill>
              </a:rPr>
              <a:t>Patz</a:t>
            </a:r>
            <a:r>
              <a:rPr lang="en-US" sz="1400" dirty="0" smtClean="0">
                <a:solidFill>
                  <a:schemeClr val="bg1"/>
                </a:solidFill>
              </a:rPr>
              <a:t> EF, Coleman RE, </a:t>
            </a:r>
            <a:r>
              <a:rPr lang="en-US" sz="1400" dirty="0" err="1" smtClean="0">
                <a:solidFill>
                  <a:schemeClr val="bg1"/>
                </a:solidFill>
              </a:rPr>
              <a:t>Ahuja</a:t>
            </a:r>
            <a:r>
              <a:rPr lang="en-US" sz="1400" dirty="0" smtClean="0">
                <a:solidFill>
                  <a:schemeClr val="bg1"/>
                </a:solidFill>
              </a:rPr>
              <a:t> V, Goodman PC. </a:t>
            </a:r>
            <a:r>
              <a:rPr lang="en-GB" sz="1400" dirty="0" smtClean="0">
                <a:solidFill>
                  <a:schemeClr val="bg1"/>
                </a:solidFill>
              </a:rPr>
              <a:t>Evaluation of primary pulmonary </a:t>
            </a:r>
            <a:r>
              <a:rPr lang="en-GB" sz="1400" dirty="0" err="1" smtClean="0">
                <a:solidFill>
                  <a:schemeClr val="bg1"/>
                </a:solidFill>
              </a:rPr>
              <a:t>carcinoid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tumors</a:t>
            </a:r>
            <a:r>
              <a:rPr lang="en-GB" sz="1400" dirty="0" smtClean="0">
                <a:solidFill>
                  <a:schemeClr val="bg1"/>
                </a:solidFill>
              </a:rPr>
              <a:t> using FDG PET. AJR Am J </a:t>
            </a:r>
            <a:r>
              <a:rPr lang="en-GB" sz="1400" dirty="0" err="1" smtClean="0">
                <a:solidFill>
                  <a:schemeClr val="bg1"/>
                </a:solidFill>
              </a:rPr>
              <a:t>Roentgenol</a:t>
            </a:r>
            <a:r>
              <a:rPr lang="en-GB" sz="1400" dirty="0" smtClean="0">
                <a:solidFill>
                  <a:schemeClr val="bg1"/>
                </a:solidFill>
              </a:rPr>
              <a:t>. </a:t>
            </a:r>
            <a:r>
              <a:rPr lang="el-GR" sz="1400" dirty="0" smtClean="0">
                <a:solidFill>
                  <a:schemeClr val="bg1"/>
                </a:solidFill>
              </a:rPr>
              <a:t>1998 May;170(5):1369-73. 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4819" name="Picture 3" descr="aj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148747"/>
            <a:ext cx="1274837" cy="165670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2060848"/>
            <a:ext cx="8784976" cy="13849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ενδοβρογχική βιοψία των καρκινοειδών όγκων παρά τη πλούσια αιμάτωσή τους είναι ασφαλής με πιθανότητα μείζονος αιμορραγίας περίπου 0,3%.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266429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Stamatis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G,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Freitag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L,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Greschuchna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D. Limited and radical resection for tracheal and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bronchopulmonary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tumour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Report on 227 cases. </a:t>
            </a:r>
            <a:r>
              <a:rPr lang="en-US" sz="1200" i="1" dirty="0" err="1" smtClean="0">
                <a:solidFill>
                  <a:schemeClr val="bg1"/>
                </a:solidFill>
                <a:latin typeface="Calibri" pitchFamily="34" charset="0"/>
              </a:rPr>
              <a:t>Eur</a:t>
            </a:r>
            <a:r>
              <a:rPr lang="en-US" sz="1200" i="1" dirty="0" smtClean="0">
                <a:solidFill>
                  <a:schemeClr val="bg1"/>
                </a:solidFill>
                <a:latin typeface="Calibri" pitchFamily="34" charset="0"/>
              </a:rPr>
              <a:t> J </a:t>
            </a:r>
            <a:r>
              <a:rPr lang="en-US" sz="1200" i="1" dirty="0" err="1" smtClean="0">
                <a:solidFill>
                  <a:schemeClr val="bg1"/>
                </a:solidFill>
                <a:latin typeface="Calibri" pitchFamily="34" charset="0"/>
              </a:rPr>
              <a:t>Cardiothorac</a:t>
            </a:r>
            <a:r>
              <a:rPr lang="en-US" sz="12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Calibri" pitchFamily="34" charset="0"/>
              </a:rPr>
              <a:t>Surg</a:t>
            </a:r>
            <a:r>
              <a:rPr lang="en-US" sz="12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1990;4:527–532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79512" y="1412776"/>
            <a:ext cx="3528392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lvl="0" algn="ctr">
              <a:spcBef>
                <a:spcPct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Ενδοβρογχική βιοψία </a:t>
            </a:r>
            <a:endParaRPr kumimoji="0" lang="el-GR" sz="2400" b="1" i="0" u="none" strike="noStrike" kern="1200" normalizeH="0" baseline="0" noProof="0" dirty="0">
              <a:ln w="50800"/>
              <a:solidFill>
                <a:schemeClr val="bg1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Picture 10" descr="C:\Users\Nikos\Desktop\m_ejctsurg_56_5cove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077072"/>
            <a:ext cx="1368152" cy="189356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320480" cy="237626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988840"/>
            <a:ext cx="8784976" cy="2677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Η διαγνωστική ικανότητα της ενδοβρογχικής βιοψίας κυμαίνεται μεταξύ 70-80% όταν το υλικό είναι επαρκές. </a:t>
            </a: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Ως επαρκές βιοπτικό υλικό θεωρούνται τα 2</a:t>
            </a:r>
            <a:r>
              <a:rPr lang="en-US" sz="2800" dirty="0" smtClean="0">
                <a:latin typeface="Calibri" pitchFamily="34" charset="0"/>
              </a:rPr>
              <a:t>mm</a:t>
            </a:r>
            <a:r>
              <a:rPr lang="el-GR" sz="2800" baseline="30000" dirty="0" smtClean="0">
                <a:latin typeface="Calibri" pitchFamily="34" charset="0"/>
              </a:rPr>
              <a:t>2</a:t>
            </a: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Η επάρκεια του βιοπτικού υλικού είναι καθοριστική γιά την ασφαλή διαφορική διάγνωση τυπικού από  άτυπο καρκινοειδές.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266429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Todd TR, Cooper JD, </a:t>
            </a:r>
            <a:r>
              <a:rPr lang="en-US" sz="1200" dirty="0" err="1" smtClean="0">
                <a:solidFill>
                  <a:schemeClr val="bg1"/>
                </a:solidFill>
              </a:rPr>
              <a:t>Weissberg</a:t>
            </a:r>
            <a:r>
              <a:rPr lang="en-US" sz="1200" dirty="0" smtClean="0">
                <a:solidFill>
                  <a:schemeClr val="bg1"/>
                </a:solidFill>
              </a:rPr>
              <a:t> D, et al. Bronchial </a:t>
            </a:r>
            <a:r>
              <a:rPr lang="en-US" sz="1200" dirty="0" err="1" smtClean="0">
                <a:solidFill>
                  <a:schemeClr val="bg1"/>
                </a:solidFill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</a:rPr>
              <a:t> tumors: Twenty years’ experience. </a:t>
            </a:r>
            <a:r>
              <a:rPr lang="en-US" sz="1200" i="1" dirty="0" smtClean="0">
                <a:solidFill>
                  <a:schemeClr val="bg1"/>
                </a:solidFill>
              </a:rPr>
              <a:t>J </a:t>
            </a:r>
            <a:r>
              <a:rPr lang="en-US" sz="1200" i="1" dirty="0" err="1" smtClean="0">
                <a:solidFill>
                  <a:schemeClr val="bg1"/>
                </a:solidFill>
              </a:rPr>
              <a:t>Thorac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Cardiovasc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Surg</a:t>
            </a:r>
            <a:r>
              <a:rPr lang="el-GR" sz="1200" dirty="0" smtClean="0">
                <a:solidFill>
                  <a:schemeClr val="bg1"/>
                </a:solidFill>
              </a:rPr>
              <a:t> 1980;79:532–536.</a:t>
            </a:r>
            <a:endParaRPr kumimoji="0" lang="el-GR" altLang="zh-CN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79512" y="1412776"/>
            <a:ext cx="3528392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lvl="0" algn="ctr">
              <a:spcBef>
                <a:spcPct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Ενδοβρογχική βιοψία </a:t>
            </a:r>
            <a:endParaRPr kumimoji="0" lang="el-GR" sz="2400" b="1" i="0" u="none" strike="noStrike" kern="1200" normalizeH="0" baseline="0" noProof="0" dirty="0">
              <a:ln w="50800"/>
              <a:solidFill>
                <a:schemeClr val="bg1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9" descr="Cover image volume 15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4653136"/>
            <a:ext cx="1066800" cy="14287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2060848"/>
            <a:ext cx="8784976" cy="13849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Ωστόσο το υλικό δεν είναι πάντοτε επαρκές και δεν είναι περίεργο που η  διάγνωση του τύπου του καρκινοειδούς με ενδοβρογχική βιοψία είναι μόλις 40-50%.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266429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Warren WH, Faber LP, Gould VE. </a:t>
            </a:r>
            <a:r>
              <a:rPr lang="en-US" sz="1200" dirty="0" err="1" smtClean="0">
                <a:solidFill>
                  <a:schemeClr val="bg1"/>
                </a:solidFill>
              </a:rPr>
              <a:t>Neuroendocrine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neoplasms</a:t>
            </a:r>
            <a:r>
              <a:rPr lang="en-US" sz="1200" dirty="0" smtClean="0">
                <a:solidFill>
                  <a:schemeClr val="bg1"/>
                </a:solidFill>
              </a:rPr>
              <a:t> of the lung. A </a:t>
            </a:r>
            <a:r>
              <a:rPr lang="en-US" sz="1200" dirty="0" err="1" smtClean="0">
                <a:solidFill>
                  <a:schemeClr val="bg1"/>
                </a:solidFill>
              </a:rPr>
              <a:t>clinicopathologic</a:t>
            </a:r>
            <a:r>
              <a:rPr lang="en-US" sz="1200" dirty="0" smtClean="0">
                <a:solidFill>
                  <a:schemeClr val="bg1"/>
                </a:solidFill>
              </a:rPr>
              <a:t> update. </a:t>
            </a:r>
            <a:r>
              <a:rPr lang="en-US" sz="1200" i="1" dirty="0" smtClean="0">
                <a:solidFill>
                  <a:schemeClr val="bg1"/>
                </a:solidFill>
              </a:rPr>
              <a:t>J </a:t>
            </a:r>
            <a:r>
              <a:rPr lang="en-US" sz="1200" i="1" dirty="0" err="1" smtClean="0">
                <a:solidFill>
                  <a:schemeClr val="bg1"/>
                </a:solidFill>
              </a:rPr>
              <a:t>Thorac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Cardiovascr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Surg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1989;98:321–332.</a:t>
            </a:r>
            <a:endParaRPr kumimoji="0" lang="el-GR" altLang="zh-CN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79512" y="1412776"/>
            <a:ext cx="3528392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lvl="0" algn="ctr">
              <a:spcBef>
                <a:spcPct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Ενδοβρογχική βιοψία </a:t>
            </a:r>
            <a:endParaRPr kumimoji="0" lang="el-GR" sz="2400" b="1" i="0" u="none" strike="noStrike" kern="1200" normalizeH="0" baseline="0" noProof="0" dirty="0">
              <a:ln w="50800"/>
              <a:solidFill>
                <a:schemeClr val="bg1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9" descr="Cover image volume 15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293096"/>
            <a:ext cx="1282824" cy="17887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392488" cy="236031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2419726"/>
            <a:ext cx="8784976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l-GR" sz="2800" dirty="0" smtClean="0">
                <a:latin typeface="Calibri" pitchFamily="34" charset="0"/>
              </a:rPr>
              <a:t>Η διαθωρακική βιοψία -</a:t>
            </a:r>
            <a:r>
              <a:rPr lang="en-US" sz="2800" dirty="0" err="1" smtClean="0">
                <a:latin typeface="Calibri" pitchFamily="34" charset="0"/>
              </a:rPr>
              <a:t>Transthoracic</a:t>
            </a:r>
            <a:r>
              <a:rPr lang="en-US" sz="2800" dirty="0" smtClean="0">
                <a:latin typeface="Calibri" pitchFamily="34" charset="0"/>
              </a:rPr>
              <a:t> needle biopsy</a:t>
            </a:r>
            <a:r>
              <a:rPr lang="el-GR" sz="2800" dirty="0" smtClean="0">
                <a:latin typeface="Calibri" pitchFamily="34" charset="0"/>
              </a:rPr>
              <a:t> (</a:t>
            </a:r>
            <a:r>
              <a:rPr lang="en-US" sz="2800" dirty="0" smtClean="0">
                <a:latin typeface="Calibri" pitchFamily="34" charset="0"/>
              </a:rPr>
              <a:t>TTNB</a:t>
            </a:r>
            <a:r>
              <a:rPr lang="el-GR" sz="2800" dirty="0" smtClean="0">
                <a:latin typeface="Calibri" pitchFamily="34" charset="0"/>
              </a:rPr>
              <a:t>) -συνήθως εφαρμόζεται επί περιφερικών όγκων.</a:t>
            </a:r>
            <a:endParaRPr lang="en-US" sz="2800" dirty="0" smtClean="0">
              <a:latin typeface="Calibri" pitchFamily="34" charset="0"/>
            </a:endParaRPr>
          </a:p>
          <a:p>
            <a:r>
              <a:rPr lang="el-GR" sz="2800" dirty="0" smtClean="0">
                <a:latin typeface="Calibri" pitchFamily="34" charset="0"/>
              </a:rPr>
              <a:t>Η λήψη αντιπροσωπευτικού και επαρκούς βιοπτικού υλικού καθορίζει τη διαγνωστική ακρίβεια.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266429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. Nicholson SA, Ryan MR. A review of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cytologic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findings in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neuroendocrine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carcinomas including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tumors with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histologic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correlation. </a:t>
            </a:r>
            <a:r>
              <a:rPr lang="en-US" sz="1200" b="1" i="1" dirty="0" smtClean="0">
                <a:solidFill>
                  <a:schemeClr val="bg1"/>
                </a:solidFill>
                <a:latin typeface="Calibri" pitchFamily="34" charset="0"/>
              </a:rPr>
              <a:t>Cancer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2000;90:148–161.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79512" y="1412776"/>
            <a:ext cx="3528392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lvl="0" algn="ctr">
              <a:spcBef>
                <a:spcPct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Διαθωρακική βιοψία </a:t>
            </a:r>
            <a:endParaRPr kumimoji="0" lang="el-GR" sz="2400" b="1" i="0" u="none" strike="noStrike" kern="1200" normalizeH="0" baseline="0" noProof="0" dirty="0">
              <a:ln w="50800"/>
              <a:solidFill>
                <a:schemeClr val="bg1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Picture 10" descr="View Table of Contents for Cancer volume 125 issue 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437112"/>
            <a:ext cx="1273299" cy="164477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2132856"/>
            <a:ext cx="8784976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Η διαθωρακική βιοψία βοηθάει στη διάγνωση του καρκινοειδούς γενικώς μόνον στο 40%.</a:t>
            </a: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Η διαθωρακική βιοψία, επίσης, βοηθάει στη διάκριση τυπικού από άτυπο καρκινοεδές μόνον στο 10-29%.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266429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. Nicholson SA, Ryan MR. A review of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cytologic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findings in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neuroendocrine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carcinomas including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tumors with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histologic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correlation. </a:t>
            </a:r>
            <a:r>
              <a:rPr lang="en-US" sz="1200" b="1" i="1" dirty="0" smtClean="0">
                <a:solidFill>
                  <a:schemeClr val="bg1"/>
                </a:solidFill>
                <a:latin typeface="Calibri" pitchFamily="34" charset="0"/>
              </a:rPr>
              <a:t>Cancer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2000;90:148–161.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179512" y="1412776"/>
            <a:ext cx="3528392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lvl="0" algn="ctr">
              <a:spcBef>
                <a:spcPct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Διαθωρακική βιοψία </a:t>
            </a:r>
            <a:endParaRPr kumimoji="0" lang="el-GR" sz="2400" b="1" i="0" u="none" strike="noStrike" kern="1200" normalizeH="0" baseline="0" noProof="0" dirty="0">
              <a:ln w="50800"/>
              <a:solidFill>
                <a:schemeClr val="bg1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Picture 10" descr="View Table of Contents for Cancer volume 125 issue 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437112"/>
            <a:ext cx="1273299" cy="164477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700227"/>
            <a:ext cx="8784976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αντιμετώπιση των άτυπων καρκινοειδών του πνεύμονος είναι η χειρουργική εξαίρεση του όγκου.</a:t>
            </a: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2800" dirty="0" smtClean="0">
                <a:latin typeface="Calibri" pitchFamily="34" charset="0"/>
              </a:rPr>
              <a:t>Τα καρκινοειδή μεθίστανται στος λεμφαδένες των μεσολοβίων σχισμών και του μεσοθωρακίου σε ποσοστό 5-20%  τα τυπικά και 30-70% τά άτυπα.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908720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067452"/>
            <a:ext cx="727280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IASLC THORACIC ONCOLOGY, SECOND EDITION   ISBN: 978-0-323-52357-8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Copyright © 2018 International Association for the Study of Lung Cancer (IASLC).Published by Elsevier Inc.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933056"/>
            <a:ext cx="1705041" cy="212266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764704"/>
            <a:ext cx="5544616" cy="5904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Ø"/>
              <a:tabLst/>
            </a:pPr>
            <a:r>
              <a:rPr lang="el-GR" sz="2800" dirty="0" smtClean="0">
                <a:latin typeface="Calibri" pitchFamily="34" charset="0"/>
              </a:rPr>
              <a:t>Οι καρκινοειδείς όγκοι του πνεύμονος είναι μια συναρπαστική αλλά σπάνια ομάδα πνευμονικών νεοπλασμάτων.</a:t>
            </a:r>
            <a:endParaRPr lang="en-US" sz="2800" dirty="0" smtClean="0">
              <a:latin typeface="Calibri" pitchFamily="34" charset="0"/>
            </a:endParaRPr>
          </a:p>
          <a:p>
            <a:pPr lvl="0">
              <a:buClr>
                <a:srgbClr val="CC00CC"/>
              </a:buClr>
            </a:pPr>
            <a:endParaRPr lang="el-GR" sz="2800" dirty="0" smtClean="0">
              <a:ln w="50800"/>
              <a:solidFill>
                <a:schemeClr val="bg1">
                  <a:shade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Calibri" pitchFamily="34" charset="0"/>
              </a:rPr>
              <a:t>E</a:t>
            </a:r>
            <a:r>
              <a:rPr lang="el-GR" sz="2800" dirty="0" smtClean="0">
                <a:latin typeface="Calibri" pitchFamily="34" charset="0"/>
              </a:rPr>
              <a:t>ίναι κακοήθεις νεοπλασίες με νευροενδοκρινική δραστηριότητα και αργή ανάπτυξη.</a:t>
            </a: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endParaRPr lang="el-GR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Ø"/>
            </a:pPr>
            <a:r>
              <a:rPr lang="el-GR" sz="2800" dirty="0" smtClean="0">
                <a:latin typeface="Calibri" pitchFamily="34" charset="0"/>
              </a:rPr>
              <a:t> Αποτελούν το 1-2% των νεοπλασμάτων του πνεύμονος  και το 25% όλων των καρκινοειδών όγκων.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4644008" y="3140968"/>
          <a:ext cx="5544616" cy="327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 descr="C:\Users\Nikos\Pictures\M3HtZ 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04664"/>
            <a:ext cx="3168352" cy="3088290"/>
          </a:xfrm>
          <a:prstGeom prst="rect">
            <a:avLst/>
          </a:prstGeom>
          <a:noFill/>
          <a:ln w="28575">
            <a:solidFill>
              <a:srgbClr val="CC00CC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/>
          <p:cNvSpPr/>
          <p:nvPr/>
        </p:nvSpPr>
        <p:spPr>
          <a:xfrm>
            <a:off x="5796136" y="2996952"/>
            <a:ext cx="922047" cy="523220"/>
          </a:xfrm>
          <a:prstGeom prst="rect">
            <a:avLst/>
          </a:prstGeom>
          <a:solidFill>
            <a:srgbClr val="CC00CC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1-2%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700227"/>
            <a:ext cx="8784976" cy="310854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Ο χρυσός κανόνας της χειρουργικής θεραπείας του άτυπου καρκινοειδούς του πνεύμονος είναι η λοβεκτομή  η οποία απαραιτήτως συνοδεύεται απο λεμφαδενικό καθαρισμό του μεσολοβίων και του μεσοθωρακίου.</a:t>
            </a:r>
            <a:endParaRPr lang="en-US" sz="2800" dirty="0" smtClean="0">
              <a:latin typeface="Calibri" pitchFamily="34" charset="0"/>
            </a:endParaRPr>
          </a:p>
          <a:p>
            <a:r>
              <a:rPr lang="el-GR" sz="2800" dirty="0" smtClean="0">
                <a:latin typeface="Calibri" pitchFamily="34" charset="0"/>
              </a:rPr>
              <a:t>Όρια εκτομής </a:t>
            </a:r>
            <a:r>
              <a:rPr lang="el-GR" sz="2800" u="sng" dirty="0" smtClean="0">
                <a:solidFill>
                  <a:srgbClr val="FFC000"/>
                </a:solidFill>
                <a:latin typeface="Calibri" pitchFamily="34" charset="0"/>
              </a:rPr>
              <a:t>5</a:t>
            </a:r>
            <a:r>
              <a:rPr lang="en-US" sz="2800" u="sng" dirty="0" smtClean="0">
                <a:solidFill>
                  <a:srgbClr val="FFC000"/>
                </a:solidFill>
                <a:latin typeface="Calibri" pitchFamily="34" charset="0"/>
              </a:rPr>
              <a:t>mm</a:t>
            </a:r>
            <a:r>
              <a:rPr lang="el-GR" sz="2800" u="sng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</a:rPr>
              <a:t>θεωρούνται επαρκή καθώς τα καρκινοειδή δεν εχουν τη τάση υποβλεννογόνιας επέκτασης.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908720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6093296"/>
            <a:ext cx="727280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IASLC THORACIC ONCOLOGY, SECOND EDITION   ISBN: 978-0-323-52357-8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Copyright © 2018 International Association for the Study of Lung Cancer (IASLC).Published by Elsevier Inc.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013176"/>
            <a:ext cx="1417009" cy="161860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908720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6" name="Picture 5" descr="Untitled-7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56" y="1628800"/>
            <a:ext cx="4547706" cy="4608512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2" descr="C:\Documents and Settings\user\Τα έγγραφά μου\LN 675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4173137" cy="4522254"/>
          </a:xfrm>
          <a:prstGeom prst="rect">
            <a:avLst/>
          </a:prstGeom>
          <a:noFill/>
          <a:ln w="28575">
            <a:solidFill>
              <a:srgbClr val="CC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/>
          <p:cNvSpPr/>
          <p:nvPr/>
        </p:nvSpPr>
        <p:spPr>
          <a:xfrm>
            <a:off x="6156176" y="4365104"/>
            <a:ext cx="936104" cy="86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908720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9" descr="D:\My Pictures\carcinoid image surg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67" y="1700808"/>
            <a:ext cx="8491105" cy="4752528"/>
          </a:xfrm>
          <a:prstGeom prst="rect">
            <a:avLst/>
          </a:prstGeom>
          <a:noFill/>
          <a:ln>
            <a:solidFill>
              <a:srgbClr val="CC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628800"/>
            <a:ext cx="8784976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Ο στόχος της χειρουργικής θεραπείας των καρκινοειδών όγκων του πνεύμονος είναι η R0 εκτομή με διατήρηση όσο το δυνατόν μεγαλύτερου μέρους φυσιολογικού πνευμονικού παρεγχύματος.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908720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. </a:t>
            </a:r>
            <a:r>
              <a:rPr lang="en-US" sz="1200" dirty="0" err="1" smtClean="0">
                <a:solidFill>
                  <a:schemeClr val="bg1"/>
                </a:solidFill>
              </a:rPr>
              <a:t>Ducrocq</a:t>
            </a:r>
            <a:r>
              <a:rPr lang="en-US" sz="1200" dirty="0" smtClean="0">
                <a:solidFill>
                  <a:schemeClr val="bg1"/>
                </a:solidFill>
              </a:rPr>
              <a:t> X., Thomas P., </a:t>
            </a:r>
            <a:r>
              <a:rPr lang="en-US" sz="1200" dirty="0" err="1" smtClean="0">
                <a:solidFill>
                  <a:schemeClr val="bg1"/>
                </a:solidFill>
              </a:rPr>
              <a:t>Massard</a:t>
            </a:r>
            <a:r>
              <a:rPr lang="en-US" sz="1200" dirty="0" smtClean="0">
                <a:solidFill>
                  <a:schemeClr val="bg1"/>
                </a:solidFill>
              </a:rPr>
              <a:t> G., </a:t>
            </a:r>
            <a:r>
              <a:rPr lang="en-US" sz="1200" dirty="0" err="1" smtClean="0">
                <a:solidFill>
                  <a:schemeClr val="bg1"/>
                </a:solidFill>
              </a:rPr>
              <a:t>Barsotti</a:t>
            </a:r>
            <a:r>
              <a:rPr lang="en-US" sz="1200" dirty="0" smtClean="0">
                <a:solidFill>
                  <a:schemeClr val="bg1"/>
                </a:solidFill>
              </a:rPr>
              <a:t> P., </a:t>
            </a:r>
            <a:r>
              <a:rPr lang="en-US" sz="1200" dirty="0" err="1" smtClean="0">
                <a:solidFill>
                  <a:schemeClr val="bg1"/>
                </a:solidFill>
              </a:rPr>
              <a:t>Giudicelli</a:t>
            </a:r>
            <a:r>
              <a:rPr lang="en-US" sz="1200" dirty="0" smtClean="0">
                <a:solidFill>
                  <a:schemeClr val="bg1"/>
                </a:solidFill>
              </a:rPr>
              <a:t> R., Fuentes P., </a:t>
            </a:r>
            <a:r>
              <a:rPr lang="en-US" sz="1200" dirty="0" err="1" smtClean="0">
                <a:solidFill>
                  <a:schemeClr val="bg1"/>
                </a:solidFill>
              </a:rPr>
              <a:t>Wihlm</a:t>
            </a:r>
            <a:r>
              <a:rPr lang="en-US" sz="1200" dirty="0" smtClean="0">
                <a:solidFill>
                  <a:schemeClr val="bg1"/>
                </a:solidFill>
              </a:rPr>
              <a:t> J.M. Operative risk and prognostic factors of typical bronchial </a:t>
            </a:r>
            <a:r>
              <a:rPr lang="en-US" sz="1200" dirty="0" err="1" smtClean="0">
                <a:solidFill>
                  <a:schemeClr val="bg1"/>
                </a:solidFill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</a:rPr>
              <a:t> tumors. Ann. </a:t>
            </a:r>
            <a:r>
              <a:rPr lang="en-US" sz="1200" dirty="0" err="1" smtClean="0">
                <a:solidFill>
                  <a:schemeClr val="bg1"/>
                </a:solidFill>
              </a:rPr>
              <a:t>Thorac</a:t>
            </a:r>
            <a:r>
              <a:rPr lang="en-US" sz="1200" dirty="0" smtClean="0">
                <a:solidFill>
                  <a:schemeClr val="bg1"/>
                </a:solidFill>
              </a:rPr>
              <a:t>. Surg. 1998;65:1410–1414. 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 descr="Cover image volume 10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149080"/>
            <a:ext cx="1428750" cy="1905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7992888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Η πρόοδος της τεχνολογίας στη διαγνωστική απεικόνιση επέτρεψε την ανίχνευση των καρκινοειδών όγκων σε πρώϊμα στάδια .                                                                                                              Ως εκ τούτου, στις περισσότερες περιπτώσεις είναι δυνατή η τοπική εκτομή.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Afoke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J., Tan C., Hunt I.,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Zakkar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M. Is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sublobar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resection equivalent to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lobectomy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for surgical management of peripheral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? Interact.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Cardiovasc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Thorac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Surg. 2013;16:858–863. 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 descr="C:\Users\Nikos\Desktop\m_icvtsurg_29_5cove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077072"/>
            <a:ext cx="1525910" cy="193259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556792"/>
            <a:ext cx="7992888" cy="13849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Σε περιφερικά εντοπισμένους όγκους, η σφηνοειδής εκτομή (</a:t>
            </a:r>
            <a:r>
              <a:rPr lang="en-US" sz="2800" dirty="0" smtClean="0">
                <a:latin typeface="Calibri" pitchFamily="34" charset="0"/>
              </a:rPr>
              <a:t>wedge resection</a:t>
            </a:r>
            <a:r>
              <a:rPr lang="el-GR" sz="2800" dirty="0" smtClean="0">
                <a:latin typeface="Calibri" pitchFamily="34" charset="0"/>
              </a:rPr>
              <a:t>) ευνοείται και συχνά είναι επαρκής 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59785"/>
            <a:ext cx="7272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Afoke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J., Tan C., Hunt I.,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Zakkar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M. Is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sublobar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resection equivalent to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lobectomy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for surgical management of peripheral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? Interact.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Cardiovasc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Thorac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Surg. 2013;16:858–863. 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 descr="C:\Users\Nikos\Desktop\m_icvtsurg_29_5cove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077072"/>
            <a:ext cx="1525910" cy="193259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482" name="Picture 2" descr="Αποτέλεσμα εικόνας για wedge resection of the l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3"/>
            <a:ext cx="2804567" cy="309634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Rectangle 9"/>
          <p:cNvSpPr/>
          <p:nvPr/>
        </p:nvSpPr>
        <p:spPr>
          <a:xfrm>
            <a:off x="179512" y="5589240"/>
            <a:ext cx="288032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σφηνοειδής εκτομή 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700227"/>
            <a:ext cx="7992888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Όταν ο καρκινοειδής όγκος εντοπίζεται σε κεντρικό αεραγωγό, οι ασθενείς υποβάλλονται σε πολύπλοκες εκτομές με αγγειοπλαστική / βρογχοπλαστική αποκατάσταση.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3928" y="6159785"/>
            <a:ext cx="511256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Bölükbas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S.,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Schirren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J. Parenchyma-sparing bronchial sleeve resections in trauma, benign and malign diseases. 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Thorac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Cardiovasc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 Surg. 2010;58:32–37. 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 descr="TCS Cov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005064"/>
            <a:ext cx="1422648" cy="204405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645024"/>
            <a:ext cx="3744416" cy="244827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645024"/>
            <a:ext cx="3672408" cy="244827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2" name="Picture 2" descr="Αποτέλεσμα εικόνας για bronchoplastic proced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13" y="1628800"/>
            <a:ext cx="8795665" cy="4536504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1 - Τίτλος"/>
          <p:cNvSpPr txBox="1">
            <a:spLocks/>
          </p:cNvSpPr>
          <p:nvPr/>
        </p:nvSpPr>
        <p:spPr>
          <a:xfrm>
            <a:off x="3563888" y="1772816"/>
            <a:ext cx="2232248" cy="504008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καρκινοειδές</a:t>
            </a:r>
            <a:endParaRPr kumimoji="0" lang="el-GR" sz="28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2706" name="Picture 2" descr="D:\My Pictures\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808312" cy="4935233"/>
          </a:xfrm>
          <a:prstGeom prst="rect">
            <a:avLst/>
          </a:prstGeom>
          <a:noFill/>
          <a:ln w="28575">
            <a:solidFill>
              <a:srgbClr val="CC00CC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D:\My Pictures\1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2952328" cy="4886727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D:\My Pictures\1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952328" cy="4896544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1341349"/>
            <a:ext cx="8640960" cy="353943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Οι Fox και συν, σε ενδιαφέρουσα ανασκόπηση με 3.270 ασθενείς με καρκινοειδείς όγκους των πνευμόνων διαπίστωσαν ότι η πιο συνηθισμένη χειρουργική προσέγγιση ήταν η λοβεκτομή (1669, 51,2%), ακολούθως  η </a:t>
            </a:r>
            <a:r>
              <a:rPr lang="en-US" sz="2800" dirty="0" smtClean="0">
                <a:latin typeface="Calibri" pitchFamily="34" charset="0"/>
              </a:rPr>
              <a:t>wedge </a:t>
            </a:r>
            <a:r>
              <a:rPr lang="el-GR" sz="2800" dirty="0" smtClean="0">
                <a:latin typeface="Calibri" pitchFamily="34" charset="0"/>
              </a:rPr>
              <a:t>εκτομή και η τμηματεκτομή  (784, 24,1%) και κατόπιν το </a:t>
            </a:r>
            <a:r>
              <a:rPr lang="en-US" sz="2800" dirty="0" smtClean="0">
                <a:latin typeface="Calibri" pitchFamily="34" charset="0"/>
              </a:rPr>
              <a:t>ablation </a:t>
            </a:r>
            <a:r>
              <a:rPr lang="el-GR" sz="2800" dirty="0" smtClean="0">
                <a:latin typeface="Calibri" pitchFamily="34" charset="0"/>
              </a:rPr>
              <a:t>,η πνευμονεκτομή, η βρογχοπλαστική  και η  εκτεταμένη εκτομή.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3928" y="6067453"/>
            <a:ext cx="511256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Fox M., Van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Berkel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V.,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Bousamra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M., Sloan S., Martin R.C.G. Surgical management of pulmonary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tumors: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Sublobar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resection versus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lobectomy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 Am. J. Surg. 2013;205:200–208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 descr="Cover image volume 21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4797152"/>
            <a:ext cx="996702" cy="132893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8712968" cy="175432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q"/>
              <a:tabLst/>
            </a:pPr>
            <a:r>
              <a:rPr lang="el-GR" sz="3600" dirty="0" smtClean="0">
                <a:latin typeface="Calibri" pitchFamily="34" charset="0"/>
              </a:rPr>
              <a:t>Όλα τα καρκινοειδή του πνεύμονος  είναι κακοήθη και έχουν τη δυνατότητα να μεθίστανται</a:t>
            </a:r>
            <a:r>
              <a:rPr lang="en-US" sz="3600" dirty="0" smtClean="0">
                <a:latin typeface="Calibri" pitchFamily="34" charset="0"/>
              </a:rPr>
              <a:t>.</a:t>
            </a:r>
            <a:endParaRPr kumimoji="0" lang="el-GR" altLang="zh-CN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43808" y="5589240"/>
            <a:ext cx="612068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chemeClr val="bg1"/>
                </a:solidFill>
              </a:rPr>
              <a:t>Rekhtman</a:t>
            </a:r>
            <a:r>
              <a:rPr lang="en-GB" sz="1400" dirty="0" smtClean="0">
                <a:solidFill>
                  <a:schemeClr val="bg1"/>
                </a:solidFill>
              </a:rPr>
              <a:t> N. </a:t>
            </a:r>
            <a:r>
              <a:rPr lang="en-GB" sz="1400" dirty="0" err="1" smtClean="0">
                <a:solidFill>
                  <a:schemeClr val="bg1"/>
                </a:solidFill>
              </a:rPr>
              <a:t>Neuroendocrine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tumors</a:t>
            </a:r>
            <a:r>
              <a:rPr lang="en-GB" sz="1400" dirty="0" smtClean="0">
                <a:solidFill>
                  <a:schemeClr val="bg1"/>
                </a:solidFill>
              </a:rPr>
              <a:t> of the lung: an update. Arch. </a:t>
            </a:r>
            <a:r>
              <a:rPr lang="en-GB" sz="1400" dirty="0" err="1" smtClean="0">
                <a:solidFill>
                  <a:schemeClr val="bg1"/>
                </a:solidFill>
              </a:rPr>
              <a:t>Pathol</a:t>
            </a:r>
            <a:r>
              <a:rPr lang="en-GB" sz="1400" dirty="0" smtClean="0">
                <a:solidFill>
                  <a:schemeClr val="bg1"/>
                </a:solidFill>
              </a:rPr>
              <a:t>. Lab. Med. 2010 Nov;134(11):1628-38. 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Picture 2" descr="15432165-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3573016"/>
            <a:ext cx="1390278" cy="185153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50" name="Picture 2" descr="C:\Users\Nikos\Pictures\CARCINOID 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61" y="3933056"/>
            <a:ext cx="2603861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844824"/>
            <a:ext cx="8640960" cy="13849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Οι ασθενείς με περιορισμένες εκτομές συνήθως είναι ηλικιωμένοι  (&gt; 60 ετών) και πρώϊμου σταδίου.</a:t>
            </a:r>
            <a:endParaRPr lang="en-US" sz="2800" dirty="0" smtClean="0">
              <a:latin typeface="Calibri" pitchFamily="34" charset="0"/>
            </a:endParaRPr>
          </a:p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3928" y="6067453"/>
            <a:ext cx="511256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Fox M., Van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Berkel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V.,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Bousamra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M., Sloan S., Martin R.C.G. Surgical management of pulmonary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tumors: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Sublobar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resection versus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lobectomy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 Am. J. Surg. 2013;205:200–208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 descr="Cover image volume 21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221088"/>
            <a:ext cx="1356742" cy="1905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2730425" cy="249897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1" name="Picture 3" descr="D:\My Pictures\segment-resection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05281"/>
            <a:ext cx="3456384" cy="319514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1484784"/>
            <a:ext cx="8640960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Επίσης οι ασθενείς που υποβλήθηκαν σε περιορισμένη επέμβαση (σφηνοειδή εκτομή, τμηματεκτομή) είχαν μικρότερη επιβίωση σε σχέση με εκείνους που υποβλήθηκαν σε λοβεκτομή.(86 έναντι 83 μηνών)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3928" y="6067453"/>
            <a:ext cx="511256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Fox M., Van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Berkel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V.,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Bousamra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M., Sloan S., Martin R.C.G. Surgical management of pulmonary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tumors: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Sublobar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resection versus </a:t>
            </a:r>
            <a:r>
              <a:rPr lang="en-US" sz="1200" dirty="0" err="1" smtClean="0">
                <a:solidFill>
                  <a:schemeClr val="bg1"/>
                </a:solidFill>
                <a:latin typeface="Calibri" pitchFamily="34" charset="0"/>
              </a:rPr>
              <a:t>lobectomy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. Am. J. Surg. 2013;205:200–208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 descr="Cover image volume 218, Issu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221088"/>
            <a:ext cx="1356742" cy="1905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385" name="Picture 1" descr="D:\My Pictures\unnamed h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3096344" cy="277950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836712"/>
            <a:ext cx="6408712" cy="4320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989462" cy="316835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960440" cy="316835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916832"/>
            <a:ext cx="8640960" cy="95410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</a:rPr>
              <a:t>O</a:t>
            </a:r>
            <a:r>
              <a:rPr lang="el-GR" sz="2800" dirty="0" smtClean="0">
                <a:latin typeface="Calibri" pitchFamily="34" charset="0"/>
              </a:rPr>
              <a:t>ι </a:t>
            </a:r>
            <a:r>
              <a:rPr lang="en-US" sz="2800" dirty="0" err="1" smtClean="0">
                <a:latin typeface="Calibri" pitchFamily="34" charset="0"/>
              </a:rPr>
              <a:t>Caplin</a:t>
            </a:r>
            <a:r>
              <a:rPr lang="el-GR" sz="2800" dirty="0" smtClean="0">
                <a:latin typeface="Calibri" pitchFamily="34" charset="0"/>
              </a:rPr>
              <a:t> και συν. συνιστούν εκτομή του πρωτοπαθούς όγκου και των ολιγομεταστάσεων.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0" y="836712"/>
            <a:ext cx="9036496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 επί μεταστάσεων 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6067452"/>
            <a:ext cx="770485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Caplin</a:t>
            </a:r>
            <a:r>
              <a:rPr lang="en-US" sz="1200" dirty="0" smtClean="0">
                <a:solidFill>
                  <a:schemeClr val="bg1"/>
                </a:solidFill>
              </a:rPr>
              <a:t> ME, </a:t>
            </a:r>
            <a:r>
              <a:rPr lang="en-US" sz="1200" dirty="0" err="1" smtClean="0">
                <a:solidFill>
                  <a:schemeClr val="bg1"/>
                </a:solidFill>
              </a:rPr>
              <a:t>Baudin</a:t>
            </a:r>
            <a:r>
              <a:rPr lang="en-US" sz="1200" dirty="0" smtClean="0">
                <a:solidFill>
                  <a:schemeClr val="bg1"/>
                </a:solidFill>
              </a:rPr>
              <a:t> E, </a:t>
            </a:r>
            <a:r>
              <a:rPr lang="en-US" sz="1200" dirty="0" err="1" smtClean="0">
                <a:solidFill>
                  <a:schemeClr val="bg1"/>
                </a:solidFill>
              </a:rPr>
              <a:t>Ferolla</a:t>
            </a:r>
            <a:r>
              <a:rPr lang="en-US" sz="1200" dirty="0" smtClean="0">
                <a:solidFill>
                  <a:schemeClr val="bg1"/>
                </a:solidFill>
              </a:rPr>
              <a:t> P, </a:t>
            </a:r>
            <a:r>
              <a:rPr lang="en-US" sz="1200" i="1" dirty="0" smtClean="0">
                <a:solidFill>
                  <a:schemeClr val="bg1"/>
                </a:solidFill>
              </a:rPr>
              <a:t>et al. </a:t>
            </a:r>
            <a:r>
              <a:rPr lang="en-US" sz="1200" dirty="0" smtClean="0">
                <a:solidFill>
                  <a:schemeClr val="bg1"/>
                </a:solidFill>
              </a:rPr>
              <a:t>on behalf of the </a:t>
            </a:r>
            <a:r>
              <a:rPr lang="en-US" sz="1200" dirty="0" err="1" smtClean="0">
                <a:solidFill>
                  <a:schemeClr val="bg1"/>
                </a:solidFill>
              </a:rPr>
              <a:t>enets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consensus conference participants. Pulmonary </a:t>
            </a:r>
            <a:r>
              <a:rPr lang="en-US" sz="1200" dirty="0" err="1" smtClean="0">
                <a:solidFill>
                  <a:schemeClr val="bg1"/>
                </a:solidFill>
              </a:rPr>
              <a:t>neuroendocrine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carcinoid</a:t>
            </a:r>
            <a:r>
              <a:rPr lang="en-US" sz="1200" dirty="0" smtClean="0">
                <a:solidFill>
                  <a:schemeClr val="bg1"/>
                </a:solidFill>
              </a:rPr>
              <a:t>) tumors: European </a:t>
            </a:r>
            <a:r>
              <a:rPr lang="en-US" sz="1200" dirty="0" err="1" smtClean="0">
                <a:solidFill>
                  <a:schemeClr val="bg1"/>
                </a:solidFill>
              </a:rPr>
              <a:t>Neuroendocrine</a:t>
            </a:r>
            <a:r>
              <a:rPr lang="en-US" sz="1200" dirty="0" smtClean="0">
                <a:solidFill>
                  <a:schemeClr val="bg1"/>
                </a:solidFill>
              </a:rPr>
              <a:t> Tumor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Society expert consensus and recommendations for best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practice for typical and atypical pulmonary </a:t>
            </a:r>
            <a:r>
              <a:rPr lang="en-US" sz="1200" dirty="0" err="1" smtClean="0">
                <a:solidFill>
                  <a:schemeClr val="bg1"/>
                </a:solidFill>
              </a:rPr>
              <a:t>carcinoids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i="1" dirty="0" smtClean="0">
                <a:solidFill>
                  <a:schemeClr val="bg1"/>
                </a:solidFill>
              </a:rPr>
              <a:t>Ann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Oncol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2015;26:1604–20.</a:t>
            </a:r>
            <a:endParaRPr kumimoji="0" lang="el-GR" altLang="zh-CN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 descr="C:\Users\Nikos\Desktop\annonc_30_9cove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645024"/>
            <a:ext cx="1705280" cy="22098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20 - Εικόνα" descr="C:\Documents and Settings\Νίκος Μπαλταγιάννης\Τα έγγραφά μου\RADICAL NODE DISSECTION\R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067844" cy="2808312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1700808"/>
            <a:ext cx="8640960" cy="2677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Οι οδηγίες </a:t>
            </a:r>
            <a:r>
              <a:rPr lang="en-US" sz="2800" dirty="0" smtClean="0">
                <a:latin typeface="Calibri" pitchFamily="34" charset="0"/>
              </a:rPr>
              <a:t>NCCN </a:t>
            </a:r>
            <a:r>
              <a:rPr lang="el-GR" sz="2800" dirty="0" smtClean="0">
                <a:latin typeface="Calibri" pitchFamily="34" charset="0"/>
              </a:rPr>
              <a:t>συνιστούν επίσης</a:t>
            </a:r>
          </a:p>
          <a:p>
            <a:pPr lvl="1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2800" dirty="0" smtClean="0">
                <a:latin typeface="Calibri" pitchFamily="34" charset="0"/>
              </a:rPr>
              <a:t>εκτομή της υποτροπιάζουσας τοπικής νόσου, </a:t>
            </a:r>
          </a:p>
          <a:p>
            <a:pPr lvl="1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2800" dirty="0" smtClean="0">
                <a:latin typeface="Calibri" pitchFamily="34" charset="0"/>
              </a:rPr>
              <a:t>των απομεμακρυσμένων μεταστάσεων και</a:t>
            </a:r>
          </a:p>
          <a:p>
            <a:pPr lvl="1"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2800" dirty="0" smtClean="0">
                <a:latin typeface="Calibri" pitchFamily="34" charset="0"/>
              </a:rPr>
              <a:t>των όγκων που αρχικώς ήταν μή εξαιρέσιμοι και υποστράφηκαν επί ασθενών με επαρκές </a:t>
            </a:r>
            <a:r>
              <a:rPr lang="en-US" sz="2800" dirty="0" smtClean="0">
                <a:latin typeface="Calibri" pitchFamily="34" charset="0"/>
              </a:rPr>
              <a:t>performance status</a:t>
            </a:r>
            <a:r>
              <a:rPr lang="el-GR" sz="2800" dirty="0" smtClean="0">
                <a:latin typeface="Calibri" pitchFamily="34" charset="0"/>
              </a:rPr>
              <a:t>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0" y="836712"/>
            <a:ext cx="9036496" cy="43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Χειρουργική αντιμετώπιση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 επί μεταστάσεων 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6091554"/>
            <a:ext cx="856895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National Comprehensive Cancer Network (</a:t>
            </a:r>
            <a:r>
              <a:rPr lang="en-US" sz="1200" dirty="0" err="1" smtClean="0">
                <a:solidFill>
                  <a:schemeClr val="bg1"/>
                </a:solidFill>
              </a:rPr>
              <a:t>nccn</a:t>
            </a:r>
            <a:r>
              <a:rPr lang="en-US" sz="1200" dirty="0" smtClean="0">
                <a:solidFill>
                  <a:schemeClr val="bg1"/>
                </a:solidFill>
              </a:rPr>
              <a:t>). </a:t>
            </a:r>
            <a:r>
              <a:rPr lang="en-US" sz="1200" i="1" dirty="0" smtClean="0">
                <a:solidFill>
                  <a:schemeClr val="bg1"/>
                </a:solidFill>
              </a:rPr>
              <a:t>NCCN Clinical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</a:rPr>
              <a:t>Practice Guidelines in Oncology: </a:t>
            </a:r>
            <a:r>
              <a:rPr lang="en-US" sz="1200" i="1" dirty="0" err="1" smtClean="0">
                <a:solidFill>
                  <a:schemeClr val="bg1"/>
                </a:solidFill>
              </a:rPr>
              <a:t>Neuroendocrine</a:t>
            </a:r>
            <a:r>
              <a:rPr lang="en-US" sz="1200" i="1" dirty="0" smtClean="0">
                <a:solidFill>
                  <a:schemeClr val="bg1"/>
                </a:solidFill>
              </a:rPr>
              <a:t> Tumors.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Ver. 2.2017. Fort Washington, PA: </a:t>
            </a:r>
            <a:r>
              <a:rPr lang="en-US" sz="1200" dirty="0" err="1" smtClean="0">
                <a:solidFill>
                  <a:schemeClr val="bg1"/>
                </a:solidFill>
              </a:rPr>
              <a:t>nccn</a:t>
            </a:r>
            <a:r>
              <a:rPr lang="en-US" sz="1200" dirty="0" smtClean="0">
                <a:solidFill>
                  <a:schemeClr val="bg1"/>
                </a:solidFill>
              </a:rPr>
              <a:t>; 2017. [Current version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available online at: </a:t>
            </a:r>
            <a:r>
              <a:rPr lang="en-US" sz="1200" dirty="0" smtClean="0">
                <a:solidFill>
                  <a:schemeClr val="bg1"/>
                </a:solidFill>
                <a:hlinkClick r:id="rId2"/>
              </a:rPr>
              <a:t>https://www.nccn.org/professionals/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physician_gls</a:t>
            </a:r>
            <a:r>
              <a:rPr lang="en-US" sz="1200" dirty="0" smtClean="0">
                <a:solidFill>
                  <a:schemeClr val="bg1"/>
                </a:solidFill>
              </a:rPr>
              <a:t>/</a:t>
            </a:r>
            <a:r>
              <a:rPr lang="en-US" sz="1200" dirty="0" err="1" smtClean="0">
                <a:solidFill>
                  <a:schemeClr val="bg1"/>
                </a:solidFill>
              </a:rPr>
              <a:t>pdf</a:t>
            </a:r>
            <a:r>
              <a:rPr lang="en-US" sz="1200" dirty="0" smtClean="0">
                <a:solidFill>
                  <a:schemeClr val="bg1"/>
                </a:solidFill>
              </a:rPr>
              <a:t>/neuroendocrine.pdf (free registration</a:t>
            </a:r>
            <a:r>
              <a:rPr lang="el-GR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required); cited 10 April 2017] </a:t>
            </a:r>
          </a:p>
        </p:txBody>
      </p:sp>
      <p:pic>
        <p:nvPicPr>
          <p:cNvPr id="11" name="Picture 10" descr="https://tpc.googlesyndication.com/simgad/14278927326123238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653136"/>
            <a:ext cx="5472608" cy="136500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1229494" cy="154925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12776"/>
            <a:ext cx="8784976" cy="310854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διάκριση μεταξύ άτυπου καρκινοειδούς και τυπικού καρκινοειδούς είναι ο σημαντικότερος προγνωστικός παράγοντας. </a:t>
            </a: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Οι άτυποι καρκινοειδείς όγκοι, μεθίστανται με συχνότητα 20%.</a:t>
            </a: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5-ετής επιβίωση των ασθενών με άτυπα καρκινοειδή είναι 60%.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Ins="91440" anchor="b">
            <a:normAutofit fontScale="82500" lnSpcReduction="20000"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Πρόγνωση</a:t>
            </a:r>
            <a:endParaRPr kumimoji="0" lang="el-GR" sz="32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75656" y="5877272"/>
            <a:ext cx="604867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Lim E, Yap YK, De </a:t>
            </a:r>
            <a:r>
              <a:rPr lang="en-GB" sz="1400" dirty="0" err="1" smtClean="0">
                <a:solidFill>
                  <a:schemeClr val="bg1"/>
                </a:solidFill>
              </a:rPr>
              <a:t>Stavola</a:t>
            </a:r>
            <a:r>
              <a:rPr lang="en-GB" sz="1400" dirty="0" smtClean="0">
                <a:solidFill>
                  <a:schemeClr val="bg1"/>
                </a:solidFill>
              </a:rPr>
              <a:t> BL, Nicholson AG, </a:t>
            </a:r>
            <a:r>
              <a:rPr lang="en-GB" sz="1400" dirty="0" err="1" smtClean="0">
                <a:solidFill>
                  <a:schemeClr val="bg1"/>
                </a:solidFill>
              </a:rPr>
              <a:t>Goldstraw</a:t>
            </a:r>
            <a:r>
              <a:rPr lang="en-GB" sz="1400" dirty="0" smtClean="0">
                <a:solidFill>
                  <a:schemeClr val="bg1"/>
                </a:solidFill>
              </a:rPr>
              <a:t> P. The impact of stage and cell type on the prognosis of pulmonary </a:t>
            </a:r>
            <a:r>
              <a:rPr lang="en-GB" sz="1400" dirty="0" err="1" smtClean="0">
                <a:solidFill>
                  <a:schemeClr val="bg1"/>
                </a:solidFill>
              </a:rPr>
              <a:t>neuroendocrine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tumors</a:t>
            </a:r>
            <a:r>
              <a:rPr lang="en-GB" sz="1400" dirty="0" smtClean="0">
                <a:solidFill>
                  <a:schemeClr val="bg1"/>
                </a:solidFill>
              </a:rPr>
              <a:t>. </a:t>
            </a:r>
            <a:r>
              <a:rPr lang="el-GR" sz="1400" dirty="0" smtClean="0">
                <a:solidFill>
                  <a:schemeClr val="bg1"/>
                </a:solidFill>
              </a:rPr>
              <a:t>J. Thorac. Cardiovasc. Surg. 2005 Oct;130(4):969-72.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1986" name="Picture 2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653136"/>
            <a:ext cx="1475656" cy="19728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5776" y="980728"/>
            <a:ext cx="3168352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rPr>
              <a:t>Τ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Arial" pitchFamily="34" charset="0"/>
              </a:rPr>
              <a:t>ΥΠΙΚΟ ΚΑΡΚΙΝΟΕΙΔΕΣ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556792"/>
            <a:ext cx="8784976" cy="310854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q"/>
              <a:tabLst/>
            </a:pPr>
            <a:r>
              <a:rPr lang="en-US" sz="2800" dirty="0" err="1" smtClean="0">
                <a:latin typeface="Calibri" pitchFamily="34" charset="0"/>
              </a:rPr>
              <a:t>R</a:t>
            </a:r>
            <a:r>
              <a:rPr lang="en-US" sz="2800" dirty="0" err="1" smtClean="0">
                <a:latin typeface="Calibri" pitchFamily="34" charset="0"/>
                <a:cs typeface="Times New Roman"/>
              </a:rPr>
              <a:t>ö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</a:rPr>
              <a:t>Θώρακος  3 και 6 μήνες και μετά κάθε χρόνο για </a:t>
            </a:r>
            <a:r>
              <a:rPr lang="el-GR" sz="2800" dirty="0" smtClean="0">
                <a:latin typeface="Calibri" pitchFamily="34" charset="0"/>
              </a:rPr>
              <a:t>2 </a:t>
            </a:r>
            <a:r>
              <a:rPr lang="el-GR" sz="2800" dirty="0">
                <a:latin typeface="Calibri" pitchFamily="34" charset="0"/>
              </a:rPr>
              <a:t>χρόνια + μέτρησης χρωμογρανίνης.</a:t>
            </a:r>
            <a:endParaRPr lang="en-US" sz="2800" dirty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>
                <a:latin typeface="Calibri" pitchFamily="34" charset="0"/>
              </a:rPr>
              <a:t>Μετά τα 2 χρόνια </a:t>
            </a:r>
            <a:r>
              <a:rPr lang="en-US" sz="2800" dirty="0" err="1" smtClean="0">
                <a:latin typeface="Calibri" pitchFamily="34" charset="0"/>
              </a:rPr>
              <a:t>R</a:t>
            </a:r>
            <a:r>
              <a:rPr lang="en-US" sz="2800" dirty="0" err="1" smtClean="0">
                <a:latin typeface="Calibri" pitchFamily="34" charset="0"/>
                <a:cs typeface="Times New Roman"/>
              </a:rPr>
              <a:t>ö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</a:rPr>
              <a:t>Θώρακος  κάθε χρόνο και </a:t>
            </a:r>
            <a:r>
              <a:rPr lang="en-US" sz="2800" dirty="0">
                <a:latin typeface="Calibri" pitchFamily="34" charset="0"/>
              </a:rPr>
              <a:t>CT </a:t>
            </a:r>
            <a:r>
              <a:rPr lang="el-GR" sz="2800" dirty="0">
                <a:latin typeface="Calibri" pitchFamily="34" charset="0"/>
              </a:rPr>
              <a:t> θώρακος κάθε 3 χρόνια + βιοχημικό </a:t>
            </a:r>
            <a:r>
              <a:rPr lang="en-US" sz="2800" dirty="0">
                <a:latin typeface="Calibri" pitchFamily="34" charset="0"/>
              </a:rPr>
              <a:t>profile</a:t>
            </a:r>
            <a:r>
              <a:rPr lang="el-GR" sz="2800" dirty="0">
                <a:latin typeface="Calibri" pitchFamily="34" charset="0"/>
              </a:rPr>
              <a:t>.</a:t>
            </a:r>
            <a:endParaRPr lang="en-US" sz="2800" dirty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>
                <a:latin typeface="Calibri" pitchFamily="34" charset="0"/>
              </a:rPr>
              <a:t>Somatostatin receptor scintigraphy (SRS) σε ένα χρόνο και κατόπιν επί υποψίας υποτροπής.</a:t>
            </a:r>
            <a:endParaRPr lang="en-US" sz="2800" dirty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>
                <a:latin typeface="Calibri" pitchFamily="34" charset="0"/>
              </a:rPr>
              <a:t>Βρογχοσκόπηση κάθε 5-10 </a:t>
            </a:r>
            <a:r>
              <a:rPr lang="el-GR" sz="2800" dirty="0" smtClean="0">
                <a:latin typeface="Calibri" pitchFamily="34" charset="0"/>
              </a:rPr>
              <a:t>χρόνια.</a:t>
            </a: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5949280"/>
            <a:ext cx="87849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Caplin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ME,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Baudin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E,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Ferolla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P,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Filosso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P, Garcia-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Yuste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M, Lim E, Oberg K, Pelosi G,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Perren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A, Rossi RE, Travis WD; ENETS consensus conference participants.: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Pulmonary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neuroendocrine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(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carcinoid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)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tumors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: European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Neuroendocrine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Tumor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Society expert consensus and recommendations for best practice for typical and atypical pulmonary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carcinoids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.</a:t>
            </a:r>
            <a:r>
              <a:rPr kumimoji="0" lang="el-GR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</a:rPr>
              <a:t>Ann Oncol</a:t>
            </a:r>
            <a:r>
              <a:rPr kumimoji="0" lang="el-GR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. 2015 Aug;26(8):1604-20.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28" name="Picture 4" descr="m_annonc_30_9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149080"/>
            <a:ext cx="1296144" cy="172302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8784976" cy="30469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ü"/>
              <a:tabLst/>
            </a:pPr>
            <a:r>
              <a:rPr lang="el-GR" sz="3200" dirty="0" smtClean="0">
                <a:latin typeface="Calibri" pitchFamily="34" charset="0"/>
              </a:rPr>
              <a:t>Η </a:t>
            </a:r>
            <a:r>
              <a:rPr lang="el-GR" sz="3200" dirty="0">
                <a:latin typeface="Calibri" pitchFamily="34" charset="0"/>
              </a:rPr>
              <a:t>παρακολούθηση  με βρογχοσκόπηση πραγματοποιήθηκε μόνον στο 8,7% των ασθενών</a:t>
            </a:r>
            <a:r>
              <a:rPr lang="el-GR" sz="3200" dirty="0" smtClean="0">
                <a:latin typeface="Calibri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3200" dirty="0" smtClean="0">
                <a:latin typeface="Calibri" pitchFamily="34" charset="0"/>
              </a:rPr>
              <a:t>Η </a:t>
            </a:r>
            <a:r>
              <a:rPr lang="el-GR" sz="3200" dirty="0">
                <a:latin typeface="Calibri" pitchFamily="34" charset="0"/>
              </a:rPr>
              <a:t>παρακολούθηση  με  ακτινογραφία θώρακος πραγματοποιήθηκε σε ποσοστό 93,5% και </a:t>
            </a:r>
            <a:r>
              <a:rPr lang="el-GR" sz="3200" dirty="0" smtClean="0">
                <a:latin typeface="Calibri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ü"/>
            </a:pPr>
            <a:r>
              <a:rPr lang="el-GR" sz="3200" dirty="0" smtClean="0">
                <a:latin typeface="Calibri" pitchFamily="34" charset="0"/>
              </a:rPr>
              <a:t>Η παρακολούθηση  με </a:t>
            </a:r>
            <a:r>
              <a:rPr lang="en-US" sz="3200" dirty="0" smtClean="0">
                <a:latin typeface="Calibri" pitchFamily="34" charset="0"/>
              </a:rPr>
              <a:t>CT </a:t>
            </a:r>
            <a:r>
              <a:rPr lang="el-GR" sz="3200" dirty="0">
                <a:latin typeface="Calibri" pitchFamily="34" charset="0"/>
              </a:rPr>
              <a:t>θώρακ</a:t>
            </a:r>
            <a:r>
              <a:rPr lang="en-US" sz="3200" dirty="0">
                <a:latin typeface="Calibri" pitchFamily="34" charset="0"/>
              </a:rPr>
              <a:t>o</a:t>
            </a:r>
            <a:r>
              <a:rPr lang="el-GR" sz="3200" dirty="0">
                <a:latin typeface="Calibri" pitchFamily="34" charset="0"/>
              </a:rPr>
              <a:t>ς στο 65,2% των ασθενών</a:t>
            </a:r>
            <a:r>
              <a:rPr lang="el-GR" sz="3200" dirty="0" smtClean="0">
                <a:latin typeface="Calibri" pitchFamily="34" charset="0"/>
              </a:rPr>
              <a:t>.</a:t>
            </a: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5949279"/>
            <a:ext cx="87849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 err="1" smtClean="0">
                <a:solidFill>
                  <a:schemeClr val="bg1"/>
                </a:solidFill>
                <a:latin typeface="Calibri" pitchFamily="34" charset="0"/>
              </a:rPr>
              <a:t>Asta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Agasarova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Clare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Harnett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Niall Mulligan, Muhammad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Shakeel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Majeed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Alberto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Caimo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Gianluca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Tamagno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Management and Follow-up of Patients with a Bronchial </a:t>
            </a:r>
            <a:r>
              <a:rPr lang="en-GB" sz="1200" b="1" u="sng" dirty="0" err="1">
                <a:solidFill>
                  <a:schemeClr val="bg1"/>
                </a:solidFill>
                <a:latin typeface="Calibri" pitchFamily="34" charset="0"/>
                <a:hlinkClick r:id="rId2"/>
              </a:rPr>
              <a:t>Neuroendocrine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 </a:t>
            </a:r>
            <a:r>
              <a:rPr lang="en-GB" sz="1200" b="1" u="sng" dirty="0" err="1">
                <a:solidFill>
                  <a:schemeClr val="bg1"/>
                </a:solidFill>
                <a:latin typeface="Calibri" pitchFamily="34" charset="0"/>
                <a:hlinkClick r:id="rId2"/>
              </a:rPr>
              <a:t>Tumor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 in the Last Twenty Years in Ireland: Expected Inconsistencies and Unexpected </a:t>
            </a:r>
            <a:r>
              <a:rPr lang="en-GB" sz="1200" b="1" u="sng" dirty="0" smtClean="0">
                <a:solidFill>
                  <a:schemeClr val="bg1"/>
                </a:solidFill>
                <a:latin typeface="Calibri" pitchFamily="34" charset="0"/>
                <a:hlinkClick r:id="rId2"/>
              </a:rPr>
              <a:t>Discoveries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  <a:latin typeface="Calibri" pitchFamily="34" charset="0"/>
              </a:rPr>
              <a:t>Int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J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Endocrinol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. 2018; 2018: 1043287. Published online 2018 Aug 29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6386" name="Picture 2" descr="Logo of ijendoc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085184"/>
            <a:ext cx="4762500" cy="7143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530951"/>
            <a:ext cx="8784976" cy="295465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Courier New" pitchFamily="49" charset="0"/>
              <a:buChar char="o"/>
              <a:tabLst/>
            </a:pPr>
            <a:r>
              <a:rPr lang="el-GR" sz="2800" dirty="0" smtClean="0">
                <a:latin typeface="Calibri" pitchFamily="34" charset="0"/>
              </a:rPr>
              <a:t>  </a:t>
            </a:r>
            <a:r>
              <a:rPr lang="el-GR" sz="3200" dirty="0" smtClean="0">
                <a:latin typeface="Calibri" pitchFamily="34" charset="0"/>
              </a:rPr>
              <a:t>Συνεπώς </a:t>
            </a:r>
            <a:r>
              <a:rPr lang="el-GR" sz="3200" dirty="0">
                <a:latin typeface="Calibri" pitchFamily="34" charset="0"/>
              </a:rPr>
              <a:t>η παρακολούθηση των ασθενών που υποβλήθηκαν σε </a:t>
            </a:r>
            <a:r>
              <a:rPr lang="el-GR" sz="3200" dirty="0" smtClean="0">
                <a:latin typeface="Calibri" pitchFamily="34" charset="0"/>
              </a:rPr>
              <a:t>χειρουργικη </a:t>
            </a:r>
            <a:r>
              <a:rPr lang="el-GR" sz="3200" dirty="0">
                <a:latin typeface="Calibri" pitchFamily="34" charset="0"/>
              </a:rPr>
              <a:t>θεραπεία των νευροενδοκρινών όγκων του πνεύμονος ήταν εντελώς ασυμβίβαστη με τις τρέχουσες διεθνείς συστάσεις.                                                                                               </a:t>
            </a:r>
            <a:endParaRPr lang="en-US" sz="3200" dirty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ü"/>
            </a:pP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5949279"/>
            <a:ext cx="87849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 err="1" smtClean="0">
                <a:solidFill>
                  <a:schemeClr val="bg1"/>
                </a:solidFill>
                <a:latin typeface="Calibri" pitchFamily="34" charset="0"/>
              </a:rPr>
              <a:t>Asta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Agasarova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Clare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Harnett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Niall Mulligan, Muhammad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Shakeel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Majeed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Alberto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Caimo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Gianluca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Tamagno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Management and Follow-up of Patients with a Bronchial </a:t>
            </a:r>
            <a:r>
              <a:rPr lang="en-GB" sz="1200" b="1" u="sng" dirty="0" err="1">
                <a:solidFill>
                  <a:schemeClr val="bg1"/>
                </a:solidFill>
                <a:latin typeface="Calibri" pitchFamily="34" charset="0"/>
                <a:hlinkClick r:id="rId2"/>
              </a:rPr>
              <a:t>Neuroendocrine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 </a:t>
            </a:r>
            <a:r>
              <a:rPr lang="en-GB" sz="1200" b="1" u="sng" dirty="0" err="1">
                <a:solidFill>
                  <a:schemeClr val="bg1"/>
                </a:solidFill>
                <a:latin typeface="Calibri" pitchFamily="34" charset="0"/>
                <a:hlinkClick r:id="rId2"/>
              </a:rPr>
              <a:t>Tumor</a:t>
            </a:r>
            <a:r>
              <a:rPr lang="en-GB" sz="1200" b="1" u="sng" dirty="0">
                <a:solidFill>
                  <a:schemeClr val="bg1"/>
                </a:solidFill>
                <a:latin typeface="Calibri" pitchFamily="34" charset="0"/>
                <a:hlinkClick r:id="rId2"/>
              </a:rPr>
              <a:t> in the Last Twenty Years in Ireland: Expected Inconsistencies and Unexpected </a:t>
            </a:r>
            <a:r>
              <a:rPr lang="en-GB" sz="1200" b="1" u="sng" dirty="0" smtClean="0">
                <a:solidFill>
                  <a:schemeClr val="bg1"/>
                </a:solidFill>
                <a:latin typeface="Calibri" pitchFamily="34" charset="0"/>
                <a:hlinkClick r:id="rId2"/>
              </a:rPr>
              <a:t>Discoveries</a:t>
            </a:r>
            <a:r>
              <a:rPr lang="el-GR" sz="1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  <a:latin typeface="Calibri" pitchFamily="34" charset="0"/>
              </a:rPr>
              <a:t>Int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J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Endocrinol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. 2018; 2018: 1043287. Published online 2018 Aug 29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6386" name="Picture 2" descr="Logo of ijendoc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085184"/>
            <a:ext cx="4762500" cy="7143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8784976" cy="2677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l-GR" sz="2800" dirty="0" smtClean="0">
                <a:latin typeface="Calibri" pitchFamily="34" charset="0"/>
              </a:rPr>
              <a:t>Πρόσφατα</a:t>
            </a:r>
            <a:r>
              <a:rPr lang="el-GR" sz="2800" dirty="0">
                <a:latin typeface="Calibri" pitchFamily="34" charset="0"/>
              </a:rPr>
              <a:t>, μια αναδρομική μελέτη προσπάθησε να προσδιορίσει τη αξία της προσεκτικής παρακολούθησης μετά την εκτομή τυπικών καρκινοειδών του πνεύμονος.</a:t>
            </a:r>
            <a:endParaRPr lang="en-US" sz="2800" dirty="0">
              <a:latin typeface="Calibri" pitchFamily="34" charset="0"/>
            </a:endParaRPr>
          </a:p>
          <a:p>
            <a:r>
              <a:rPr lang="el-GR" sz="2800" dirty="0">
                <a:latin typeface="Calibri" pitchFamily="34" charset="0"/>
              </a:rPr>
              <a:t>Συνολικά 146 εξετάσεις παρακολούθησης πραγματοποιήθηκαν </a:t>
            </a:r>
            <a:r>
              <a:rPr lang="el-GR" sz="2800" dirty="0" smtClean="0">
                <a:latin typeface="Calibri" pitchFamily="34" charset="0"/>
              </a:rPr>
              <a:t> σε 53 ασθενείς και χωρίς να  ανιχνευθεί  </a:t>
            </a:r>
            <a:r>
              <a:rPr lang="el-GR" sz="2800" dirty="0">
                <a:latin typeface="Calibri" pitchFamily="34" charset="0"/>
              </a:rPr>
              <a:t>υποτροπή της νόσου</a:t>
            </a:r>
            <a:r>
              <a:rPr lang="el-GR" sz="2800" dirty="0" smtClean="0">
                <a:latin typeface="Calibri" pitchFamily="34" charset="0"/>
              </a:rPr>
              <a:t>.</a:t>
            </a:r>
            <a:endParaRPr kumimoji="0" lang="en-US" altLang="zh-CN" sz="2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6041612"/>
            <a:ext cx="878497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. C. Murthy, C.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Bariana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S. Raja et al., “Is close surveillance indicated for indolent cancers? The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story,” Seminars in Thoracic and Cardiovascular Surgery, 2016.,vol. 28, no. 2, pp. 541–548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7411" name="Picture 3" descr="cov200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365104"/>
            <a:ext cx="1212726" cy="161696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7544" y="1082933"/>
            <a:ext cx="8064896" cy="156966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3200" b="1" dirty="0" smtClean="0">
                <a:latin typeface="Calibri" pitchFamily="34" charset="0"/>
              </a:rPr>
              <a:t>Τα καρκινοειδή εντοπίζονται κυρίως στούς τμηματικούς και υποτμηματικούς βρόγχους  σε ποσοστό 60-70%. 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Documents and Settings\Nikos\My Documents\chapter I fig 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80928"/>
            <a:ext cx="5688632" cy="3744416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 6"/>
          <p:cNvSpPr/>
          <p:nvPr/>
        </p:nvSpPr>
        <p:spPr>
          <a:xfrm>
            <a:off x="3563888" y="5445224"/>
            <a:ext cx="1276311" cy="46166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C00CC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60-70%.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556792"/>
            <a:ext cx="8784976" cy="206210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l-GR" sz="3200" dirty="0" smtClean="0">
                <a:latin typeface="Calibri" pitchFamily="34" charset="0"/>
              </a:rPr>
              <a:t>Σύμφωνα </a:t>
            </a:r>
            <a:r>
              <a:rPr lang="el-GR" sz="3200" dirty="0">
                <a:latin typeface="Calibri" pitchFamily="34" charset="0"/>
              </a:rPr>
              <a:t>με τους συγγραφείς, με βάση τα ευρήματά τους, η στενή παρακολούθηση μετά από πλήρη εκτομή ενός ΤΥΠΙΚΟΥ ΚΑΡΚΙΝΟΕΙΔΟΥΣ ΟΓΚΟΥ ΤΟΥ ΠΝΕΥΜΟΝΟΣ  είναι πιθανώς περιττή</a:t>
            </a:r>
            <a:r>
              <a:rPr lang="el-GR" sz="3200" dirty="0" smtClean="0">
                <a:latin typeface="Calibri" pitchFamily="34" charset="0"/>
              </a:rPr>
              <a:t>.</a:t>
            </a:r>
            <a:endParaRPr kumimoji="0" lang="en-US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6309320"/>
            <a:ext cx="8784976" cy="461665"/>
          </a:xfrm>
          <a:prstGeom prst="rect">
            <a:avLst/>
          </a:prstGeom>
          <a:solidFill>
            <a:schemeClr val="accent4"/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. C. Murthy, C.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Bariana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, S. Raja et al., “Is close surveillance indicated for indolent cancers? The </a:t>
            </a:r>
            <a:r>
              <a:rPr lang="en-GB" sz="1200" b="1" dirty="0" err="1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GB" sz="1200" b="1" dirty="0">
                <a:solidFill>
                  <a:schemeClr val="bg1"/>
                </a:solidFill>
                <a:latin typeface="Calibri" pitchFamily="34" charset="0"/>
              </a:rPr>
              <a:t> story,” Seminars in Thoracic and Cardiovascular Surgery, 2016.,vol. 28, no. 2, pp. 541–548</a:t>
            </a:r>
            <a:r>
              <a:rPr lang="en-GB" sz="1200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8434" name="Picture 2" descr="AATS-Week-Save-the-Date-Slide-TS-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861048"/>
            <a:ext cx="2924944" cy="219370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764704"/>
            <a:ext cx="2088232" cy="523220"/>
          </a:xfrm>
          <a:prstGeom prst="rect">
            <a:avLst/>
          </a:prstGeom>
          <a:solidFill>
            <a:srgbClr val="CC00CC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FOLLOW- UP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5776" y="980728"/>
            <a:ext cx="3168352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Arial" pitchFamily="34" charset="0"/>
              </a:rPr>
              <a:t>ΑΤΥΠΟ ΚΑΡΚΙΝΟΕΙΔΕΣ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84784"/>
            <a:ext cx="8784976" cy="409342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q"/>
              <a:tabLst/>
            </a:pP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CT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 θώρακος  3 και 6 μήνες μετά την επέμβαση και ακολούθως 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CT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 θώρακος  κάθε χρόνο για 5 χρόνια και μετά την πενταετία κάθε χρόνο για 20 χρόνια!</a:t>
            </a: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q"/>
              <a:tabLst/>
            </a:pP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Βρογχοσκόπηση κάθε 1-3  χρόνια.</a:t>
            </a: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Ø"/>
              <a:tabLst/>
            </a:pP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H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PET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/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CT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 μπορει να αντικαταστήσει το Somatostatin receptor scintigraphy (SRS).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tabLst/>
            </a:pPr>
            <a:endParaRPr kumimoji="0" lang="en-US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</a:pP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ΟΙ ΑΠΟΦΑΣΕΙΣ ΠΑΡΑΚΟΛΟΥΘΗΣΗΣ ΕΞΑΡΤΩΝΤΑΙ ΚΥΡΙΩΣ ΑΠΟ ΤΟ ΜΕΓΕΘΟΣ ΤΟΥ ΟΓΚΟΥ , 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TO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STATUS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R</a:t>
            </a:r>
            <a:r>
              <a:rPr kumimoji="0" lang="el-GR" altLang="zh-CN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ΤΗΣ ΕΚΤΟΜΗΣ ΚΑΙ ΤΗ ΠΙΘΑΝΗ ΛΕΜΦΑΔΕΝΙΚΗ ΣΥΜΜΕΤΟΧΗ.</a:t>
            </a:r>
            <a:endParaRPr kumimoji="0" lang="el-GR" altLang="zh-C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5949280"/>
            <a:ext cx="87849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Caplin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ME,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Baudin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E,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Ferolla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P,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Filosso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P, Garcia-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Yuste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M, Lim E, Oberg K, Pelosi G,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Perren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A, Rossi RE, Travis WD; ENETS consensus conference participants.: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Pulmonary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neuroendocrine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(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carcinoid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)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tumors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: European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Neuroendocrine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Tumor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 Society expert consensus and recommendations for best practice for typical and atypical pulmonary </a:t>
            </a:r>
            <a:r>
              <a:rPr kumimoji="0" lang="en-GB" altLang="zh-CN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carcinoids</a:t>
            </a:r>
            <a:r>
              <a:rPr kumimoji="0" lang="en-GB" altLang="zh-CN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  <a:hlinkClick r:id="rId2"/>
              </a:rPr>
              <a:t>.</a:t>
            </a:r>
            <a:r>
              <a:rPr kumimoji="0" lang="el-GR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Arial" pitchFamily="34" charset="0"/>
              </a:rPr>
              <a:t>Ann Oncol</a:t>
            </a:r>
            <a:r>
              <a:rPr kumimoji="0" lang="el-GR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. 2015 Aug;26(8):1604-20.</a:t>
            </a:r>
            <a:endParaRPr kumimoji="0" lang="el-GR" altLang="zh-CN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28" name="Picture 4" descr="m_annonc_30_9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5085184"/>
            <a:ext cx="755576" cy="97922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836712"/>
          <a:ext cx="9144000" cy="455676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ΟΔΗΓΙΕΣ ΑΝΤΙΜΕΤΩΠΙΣΗΣ ΤΩΝ ΚΑΡΚΙΝΟΕΙΔΩΝ ΤΟΥ ΠΝΕΥΜΟΝΟΣ</a:t>
                      </a:r>
                      <a:endParaRPr lang="en-US" sz="2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700808"/>
            <a:ext cx="8784976" cy="2554545"/>
          </a:xfrm>
          <a:prstGeom prst="rect">
            <a:avLst/>
          </a:prstGeom>
          <a:solidFill>
            <a:schemeClr val="tx1">
              <a:lumMod val="85000"/>
            </a:schemeClr>
          </a:solidFill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ENETS: European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Neuroendocrine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Tumor Society, EMSO: European Society of Medical Oncology, NANETS: North American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Neuroendocrine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Tumor Society, 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NCCN: National Comprehensive Cancer Network.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5536" y="836712"/>
          <a:ext cx="8352928" cy="420624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ΟΔΗΓΙΕΣ ΑΝΤΙΜΕΤΩΠΙΣΗΣ ΤΩΝ ΚΑΡΚΙΝΟΕΙΔΩΝ ΤΟΥ ΠΝΕΥΜΟΝΟΣ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2" y="1386798"/>
          <a:ext cx="9144001" cy="5245053"/>
        </p:xfrm>
        <a:graphic>
          <a:graphicData uri="http://schemas.openxmlformats.org/drawingml/2006/table">
            <a:tbl>
              <a:tblPr/>
              <a:tblGrid>
                <a:gridCol w="1229894"/>
                <a:gridCol w="1909774"/>
                <a:gridCol w="2152316"/>
                <a:gridCol w="2380534"/>
                <a:gridCol w="1471483"/>
              </a:tblGrid>
              <a:tr h="178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ΟΔΗΓΙΕΣ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NCCN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NANETS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ENETS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ESMO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236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Χειρουργική θεραπεία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Λοβεκτομή + λεμαδενικός καθαρισμός ή δειγματοληψία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Sleeve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εκτομή+δειγματοληψία λεμφαδένων 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Λοβεκτομή/τμηματεκτομή +δειγματοληψία τουλάχιστον 6 λεμαδένων εκ των οποίων οι 3 να αφορούν λεμφαδενικούς σταθμούς του μεσοθωρακίου συμπεριλαμβανομένου του σταθμού7.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Επί κεντρικής εντόπισης 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sleeve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εκτομή με διατήρηση του πνευμονικού παρεγχύματος 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Η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sleeve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λοβεκτομή προτιμάται της πνευμονεκτομής.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 συστηματικός λεμφαδενικός καθαρισμός.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Επί ανεγχείρητης νόσου, βρογχοσκοπική  με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Laser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εκτομή ενδοαυλικού τυπικού καρκινοειδούς 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Λοβεκτομή /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sleeve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εκτ ομή + ριζικός λεμφαδενικός καθαρισμός.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73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Adjuvant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Θεραπεία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Stage IIIA/B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Ατυπο καρκινοειδές Ακτινοθεραπεία+/- χημειοθεραπεία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ΔΕΝ υπάρχει σύσταση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Ατυπο καρκινοειδές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με θετικούς  λεμφαδένες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Adjuvant </a:t>
                      </a:r>
                      <a:r>
                        <a:rPr lang="el-GR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Θεραπεία 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ΔΕΝ υπάρχει σύσταση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Nikos\Desktop\BALTAYIANNIS NIKOS IMAG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5"/>
            <a:ext cx="9144000" cy="6915150"/>
          </a:xfrm>
          <a:prstGeom prst="rect">
            <a:avLst/>
          </a:prstGeom>
          <a:noFill/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6695728" y="6150114"/>
            <a:ext cx="2448272" cy="707886"/>
          </a:xfrm>
          <a:prstGeom prst="rect">
            <a:avLst/>
          </a:prstGeom>
          <a:solidFill>
            <a:srgbClr val="00B0F0"/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4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ευχαριστώ</a:t>
            </a:r>
            <a:endParaRPr kumimoji="0" lang="el-G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12776"/>
            <a:ext cx="8784976" cy="421653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l-GR" sz="2400" dirty="0" smtClean="0">
                <a:latin typeface="Calibri" pitchFamily="34" charset="0"/>
              </a:rPr>
              <a:t>Στη διαφορική διάγνωση των καρτκνοειδών του πνεύμονος περιλαμβάνονται: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-Μεταστατικά καρκινοειδή από αλλού, ειδικά εκείνα που προέρχονται από το γαστρεντερικό σωλήνα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-Μικροκυτταρικό καρκίνωμα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-Όγκοι τύπου σιελογόνων αδένων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-Μεταστάσεις του λοβιδιακού καρκίνου του μαστού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-Παραγαγγλιώμα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-Γλομαγγείωμα </a:t>
            </a:r>
            <a:endParaRPr lang="en-US" sz="24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-</a:t>
            </a:r>
            <a:r>
              <a:rPr lang="el-GR" sz="2400" dirty="0" smtClean="0">
                <a:solidFill>
                  <a:srgbClr val="FFFF00"/>
                </a:solidFill>
                <a:latin typeface="Calibri" pitchFamily="34" charset="0"/>
              </a:rPr>
              <a:t>Ογκώματα</a:t>
            </a:r>
            <a:endParaRPr lang="en-US" sz="2400" dirty="0" smtClean="0">
              <a:solidFill>
                <a:srgbClr val="FFFF00"/>
              </a:solidFill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002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rmAutofit fontScale="67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Διαφορική 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63888" y="5877272"/>
            <a:ext cx="54006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</a:rPr>
              <a:t>Limaiem</a:t>
            </a:r>
            <a:r>
              <a:rPr lang="en-GB" sz="1400" b="1" dirty="0" smtClean="0">
                <a:solidFill>
                  <a:schemeClr val="bg1"/>
                </a:solidFill>
              </a:rPr>
              <a:t> F, </a:t>
            </a:r>
            <a:r>
              <a:rPr lang="en-GB" sz="1400" b="1" dirty="0" err="1" smtClean="0">
                <a:solidFill>
                  <a:schemeClr val="bg1"/>
                </a:solidFill>
              </a:rPr>
              <a:t>Wallen</a:t>
            </a:r>
            <a:r>
              <a:rPr lang="en-GB" sz="1400" b="1" dirty="0" smtClean="0">
                <a:solidFill>
                  <a:schemeClr val="bg1"/>
                </a:solidFill>
              </a:rPr>
              <a:t> JM. Cancer, Lung </a:t>
            </a:r>
            <a:r>
              <a:rPr lang="en-GB" sz="1400" b="1" dirty="0" err="1" smtClean="0">
                <a:solidFill>
                  <a:schemeClr val="bg1"/>
                </a:solidFill>
              </a:rPr>
              <a:t>Carcinoid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</a:rPr>
              <a:t>Tumors</a:t>
            </a:r>
            <a:r>
              <a:rPr lang="en-GB" sz="1400" b="1" dirty="0" smtClean="0">
                <a:solidFill>
                  <a:schemeClr val="bg1"/>
                </a:solidFill>
              </a:rPr>
              <a:t> Treasure Island (FL): </a:t>
            </a:r>
            <a:r>
              <a:rPr lang="en-GB" sz="1400" b="1" dirty="0" err="1" smtClean="0">
                <a:solidFill>
                  <a:schemeClr val="bg1"/>
                </a:solidFill>
                <a:hlinkClick r:id="rId2"/>
              </a:rPr>
              <a:t>StatPearls</a:t>
            </a:r>
            <a:r>
              <a:rPr lang="en-GB" sz="1400" b="1" dirty="0" smtClean="0">
                <a:solidFill>
                  <a:schemeClr val="bg1"/>
                </a:solidFill>
                <a:hlinkClick r:id="rId2"/>
              </a:rPr>
              <a:t> Publishing</a:t>
            </a:r>
            <a:r>
              <a:rPr lang="en-GB" sz="1400" b="1" dirty="0" smtClean="0">
                <a:solidFill>
                  <a:schemeClr val="bg1"/>
                </a:solidFill>
              </a:rPr>
              <a:t>; 2019 Jan-.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GB" sz="1400" b="1" dirty="0" smtClean="0">
                <a:solidFill>
                  <a:schemeClr val="bg1"/>
                </a:solidFill>
                <a:hlinkClick r:id="rId3"/>
              </a:rPr>
              <a:t>Copyright</a:t>
            </a:r>
            <a:r>
              <a:rPr lang="en-GB" sz="1400" b="1" dirty="0" smtClean="0">
                <a:solidFill>
                  <a:schemeClr val="bg1"/>
                </a:solidFill>
              </a:rPr>
              <a:t> © 2019, </a:t>
            </a:r>
            <a:r>
              <a:rPr lang="en-GB" sz="1400" b="1" dirty="0" err="1" smtClean="0">
                <a:solidFill>
                  <a:schemeClr val="bg1"/>
                </a:solidFill>
              </a:rPr>
              <a:t>StatPearls</a:t>
            </a:r>
            <a:r>
              <a:rPr lang="en-GB" sz="1400" b="1" dirty="0" smtClean="0">
                <a:solidFill>
                  <a:schemeClr val="bg1"/>
                </a:solidFill>
              </a:rPr>
              <a:t> Publishing LLC.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7892" name="Picture 4" descr="Cover of StatPear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717032"/>
            <a:ext cx="1524000" cy="197700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512" y="1844824"/>
            <a:ext cx="8712968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q"/>
            </a:pPr>
            <a:r>
              <a:rPr lang="en-US" sz="2800" dirty="0" smtClean="0">
                <a:latin typeface="Calibri" pitchFamily="34" charset="0"/>
              </a:rPr>
              <a:t>H </a:t>
            </a:r>
            <a:r>
              <a:rPr lang="el-GR" sz="2800" dirty="0" smtClean="0">
                <a:latin typeface="Calibri" pitchFamily="34" charset="0"/>
              </a:rPr>
              <a:t>έκφραση </a:t>
            </a:r>
            <a:r>
              <a:rPr lang="en-US" sz="2800" dirty="0" err="1" smtClean="0">
                <a:latin typeface="Calibri" pitchFamily="34" charset="0"/>
              </a:rPr>
              <a:t>Ki</a:t>
            </a:r>
            <a:r>
              <a:rPr lang="el-GR" sz="2800" dirty="0" smtClean="0">
                <a:latin typeface="Calibri" pitchFamily="34" charset="0"/>
              </a:rPr>
              <a:t>-67 για νευροενδοκρινείς όγκους από μικρά κύτταρα είναι &gt;50%, για το μεγαλοκυτταρικό καρκίνωμα 40% , &lt;20% στα άτυπα καρκινοειδή και &lt;2% στα τυπικά καρκινοειδή.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9512" y="908720"/>
            <a:ext cx="3492896" cy="52322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l-GR" altLang="zh-CN" sz="28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ΑΝΟΣΟΙΣΤΟΧΗΜΕΙΑ</a:t>
            </a:r>
            <a:endParaRPr kumimoji="0" lang="el-GR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31840" y="5877272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Travis WD,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Brambilla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 E, Burke AP, et al. WHO Classification of Tumours of the Lung, Pleura, Thymus and Heart. </a:t>
            </a:r>
            <a:r>
              <a:rPr lang="el-GR" sz="1400" dirty="0" smtClean="0">
                <a:solidFill>
                  <a:schemeClr val="bg1"/>
                </a:solidFill>
                <a:latin typeface="Calibri" pitchFamily="34" charset="0"/>
              </a:rPr>
              <a:t>4th ed. Lyon: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International Agency for Research on Cancer; 2015.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4034" name="Picture 2" descr="IARCLogo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196" y="3996572"/>
            <a:ext cx="2762668" cy="238475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512" y="1844824"/>
            <a:ext cx="8712968" cy="18158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q"/>
            </a:pPr>
            <a:r>
              <a:rPr lang="en-US" sz="2800" dirty="0" smtClean="0">
                <a:latin typeface="Calibri" pitchFamily="34" charset="0"/>
              </a:rPr>
              <a:t>H </a:t>
            </a:r>
            <a:r>
              <a:rPr lang="el-GR" sz="2800" dirty="0" smtClean="0">
                <a:latin typeface="Calibri" pitchFamily="34" charset="0"/>
              </a:rPr>
              <a:t>έκφραση </a:t>
            </a:r>
            <a:r>
              <a:rPr lang="en-US" sz="2800" dirty="0" err="1" smtClean="0">
                <a:latin typeface="Calibri" pitchFamily="34" charset="0"/>
              </a:rPr>
              <a:t>Ki</a:t>
            </a:r>
            <a:r>
              <a:rPr lang="el-GR" sz="2800" dirty="0" smtClean="0">
                <a:latin typeface="Calibri" pitchFamily="34" charset="0"/>
              </a:rPr>
              <a:t>-67 για νευροενδοκρινείς όγκους από μικρά κύτταρα είναι &gt;50%, για το μεγαλοκυτταρικό καρκίνωμα 40% , &lt;20% στα άτυπα καρκινοειδή και &lt;2% στα τυπικά καρκινοειδή.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9512" y="908720"/>
            <a:ext cx="3492896" cy="52322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lang="el-GR" altLang="zh-CN" sz="28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ΑΝΟΣΟΙΣΤΟΧΗΜΕΙΑ</a:t>
            </a:r>
            <a:endParaRPr kumimoji="0" lang="el-GR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31840" y="5877272"/>
            <a:ext cx="583264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Travis WD, </a:t>
            </a:r>
            <a:r>
              <a:rPr lang="en-GB" sz="1400" dirty="0" err="1" smtClean="0">
                <a:solidFill>
                  <a:schemeClr val="bg1"/>
                </a:solidFill>
                <a:latin typeface="Calibri" pitchFamily="34" charset="0"/>
              </a:rPr>
              <a:t>Brambilla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 E, Burke AP, et al. WHO Classification of Tumours of the Lung, Pleura, Thymus and Heart. </a:t>
            </a:r>
            <a:r>
              <a:rPr lang="el-GR" sz="1400" dirty="0" smtClean="0">
                <a:solidFill>
                  <a:schemeClr val="bg1"/>
                </a:solidFill>
                <a:latin typeface="Calibri" pitchFamily="34" charset="0"/>
              </a:rPr>
              <a:t>4th ed. Lyon: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International Agency for Research on Cancer; 2015.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4034" name="Picture 2" descr="IARCLogo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196" y="3996572"/>
            <a:ext cx="2762668" cy="238475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412776"/>
            <a:ext cx="8784976" cy="310854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Συνήθως τα καρκινοειδή του πνεύμονος παρουσιάζουν κλινική ενδοκρινολογική ‘’σιγή’’.</a:t>
            </a: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endParaRPr lang="el-GR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Κλινικά δευτεροπαθή σύνδρομα λόγω παραγωγής πεπτιδίων είναι ασυνήθιστα,και  περιλαμβάνουν το καρκινοειδές σύνδρομο, το σύνδρομο Cushing και την ακρομεγαλία. 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rmAutofit fontScale="8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63688" y="6021288"/>
            <a:ext cx="568863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chemeClr val="bg1"/>
                </a:solidFill>
              </a:rPr>
              <a:t> 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Saber</a:t>
            </a:r>
            <a:r>
              <a:rPr lang="en-GB" sz="1400" dirty="0" smtClean="0">
                <a:solidFill>
                  <a:schemeClr val="bg1"/>
                </a:solidFill>
              </a:rPr>
              <a:t> M, Ismail Y, </a:t>
            </a:r>
            <a:r>
              <a:rPr lang="en-GB" sz="1400" dirty="0" err="1" smtClean="0">
                <a:solidFill>
                  <a:schemeClr val="bg1"/>
                </a:solidFill>
              </a:rPr>
              <a:t>Alieldin</a:t>
            </a:r>
            <a:r>
              <a:rPr lang="en-GB" sz="1400" dirty="0" smtClean="0">
                <a:solidFill>
                  <a:schemeClr val="bg1"/>
                </a:solidFill>
              </a:rPr>
              <a:t> N, </a:t>
            </a:r>
            <a:r>
              <a:rPr lang="en-GB" sz="1400" dirty="0" err="1" smtClean="0">
                <a:solidFill>
                  <a:schemeClr val="bg1"/>
                </a:solidFill>
              </a:rPr>
              <a:t>Loay</a:t>
            </a:r>
            <a:r>
              <a:rPr lang="en-GB" sz="1400" dirty="0" smtClean="0">
                <a:solidFill>
                  <a:schemeClr val="bg1"/>
                </a:solidFill>
              </a:rPr>
              <a:t> I, El </a:t>
            </a:r>
            <a:r>
              <a:rPr lang="en-GB" sz="1400" dirty="0" err="1" smtClean="0">
                <a:solidFill>
                  <a:schemeClr val="bg1"/>
                </a:solidFill>
              </a:rPr>
              <a:t>Zawahry</a:t>
            </a:r>
            <a:r>
              <a:rPr lang="en-GB" sz="1400" dirty="0" smtClean="0">
                <a:solidFill>
                  <a:schemeClr val="bg1"/>
                </a:solidFill>
              </a:rPr>
              <a:t> M. </a:t>
            </a:r>
            <a:r>
              <a:rPr lang="en-GB" sz="1400" dirty="0" err="1" smtClean="0">
                <a:solidFill>
                  <a:schemeClr val="bg1"/>
                </a:solidFill>
              </a:rPr>
              <a:t>Neuroendocrine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tumors</a:t>
            </a:r>
            <a:r>
              <a:rPr lang="en-GB" sz="1400" dirty="0" smtClean="0">
                <a:solidFill>
                  <a:schemeClr val="bg1"/>
                </a:solidFill>
              </a:rPr>
              <a:t> of the lung: A five-year retrospective experience of Egyptian NCI (2010-2014). </a:t>
            </a:r>
            <a:r>
              <a:rPr lang="el-GR" sz="1400" dirty="0" smtClean="0">
                <a:solidFill>
                  <a:schemeClr val="bg1"/>
                </a:solidFill>
              </a:rPr>
              <a:t>J Egypt Natl Canc Inst. 2018 Dec;30(4):151-158.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5842" name="Picture 2" descr="X111003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4494" y="4725144"/>
            <a:ext cx="1517084" cy="201622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340768"/>
            <a:ext cx="8784976" cy="397031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μέτρηση dU-5-υδροξυ ινδολ-οξικό οξύ των ούρων σε ασθενείς με καρκινοειδές σύνδρομο.</a:t>
            </a: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Ο προσδιορισμός των επιπέδων της  ACTH σε ασθενείς με νόσο του Cushing.</a:t>
            </a:r>
          </a:p>
          <a:p>
            <a:pPr>
              <a:buClr>
                <a:srgbClr val="CC00CC"/>
              </a:buClr>
            </a:pPr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Η μέτρηση GHRH στον ορό  και του αυξητικού παράγοντα ινσουλίνης (IGF) -I σε ασθενείς με σημεία ακρομεγαλίας διευκολύνουν τη διάγνωση.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rmAutofit fontScale="8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980728"/>
            <a:ext cx="8064896" cy="107721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3200" b="1" dirty="0" smtClean="0">
                <a:latin typeface="Calibri" pitchFamily="34" charset="0"/>
              </a:rPr>
              <a:t>Τα καρκινοειδή των κύριων βρόγχων και της τραχείας είναι σπάνια.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Documents and Settings\Nikos\My Documents\chapter I fig 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6408712" cy="4608512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 6"/>
          <p:cNvSpPr/>
          <p:nvPr/>
        </p:nvSpPr>
        <p:spPr>
          <a:xfrm>
            <a:off x="1835696" y="3356992"/>
            <a:ext cx="710451" cy="523220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6%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4365104"/>
            <a:ext cx="792205" cy="523220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9 %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2" y="2564904"/>
            <a:ext cx="1067921" cy="523220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0,7 %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876256" y="5733256"/>
            <a:ext cx="226774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Detterbeck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FC. Management of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tumors. 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Ann </a:t>
            </a:r>
            <a:r>
              <a:rPr lang="en-US" sz="1400" i="1" dirty="0" err="1" smtClean="0">
                <a:solidFill>
                  <a:schemeClr val="bg1"/>
                </a:solidFill>
                <a:latin typeface="Calibri" pitchFamily="34" charset="0"/>
              </a:rPr>
              <a:t>Thorac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Calibri" pitchFamily="34" charset="0"/>
              </a:rPr>
              <a:t>Surg</a:t>
            </a:r>
            <a:r>
              <a:rPr lang="en-US" sz="1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2010;89:998–1005.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1" name="Picture 10" descr="Cover image volume 108, Issu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717032"/>
            <a:ext cx="1428750" cy="1905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1340768"/>
            <a:ext cx="8784976" cy="22467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CC00CC"/>
              </a:buClr>
              <a:buFont typeface="Wingdings" pitchFamily="2" charset="2"/>
              <a:buChar char="q"/>
            </a:pPr>
            <a:r>
              <a:rPr lang="el-GR" sz="2800" dirty="0" smtClean="0">
                <a:latin typeface="Calibri" pitchFamily="34" charset="0"/>
              </a:rPr>
              <a:t> -</a:t>
            </a:r>
            <a:r>
              <a:rPr lang="en-GB" sz="2800" dirty="0" err="1" smtClean="0">
                <a:latin typeface="Calibri" pitchFamily="34" charset="0"/>
              </a:rPr>
              <a:t>Octreotide</a:t>
            </a:r>
            <a:r>
              <a:rPr lang="en-GB" sz="2800" dirty="0" smtClean="0">
                <a:latin typeface="Calibri" pitchFamily="34" charset="0"/>
              </a:rPr>
              <a:t> single</a:t>
            </a:r>
            <a:r>
              <a:rPr lang="el-GR" sz="2800" dirty="0" smtClean="0">
                <a:latin typeface="Calibri" pitchFamily="34" charset="0"/>
              </a:rPr>
              <a:t>-</a:t>
            </a:r>
            <a:r>
              <a:rPr lang="en-GB" sz="2800" dirty="0" smtClean="0">
                <a:latin typeface="Calibri" pitchFamily="34" charset="0"/>
              </a:rPr>
              <a:t>photon emission CT</a:t>
            </a:r>
            <a:r>
              <a:rPr lang="el-GR" sz="2800" dirty="0" smtClean="0">
                <a:latin typeface="Calibri" pitchFamily="34" charset="0"/>
              </a:rPr>
              <a:t>,</a:t>
            </a:r>
            <a:r>
              <a:rPr lang="en-GB" sz="2800" dirty="0" smtClean="0">
                <a:latin typeface="Calibri" pitchFamily="34" charset="0"/>
              </a:rPr>
              <a:t>  </a:t>
            </a:r>
            <a:r>
              <a:rPr lang="el-GR" sz="2800" dirty="0" smtClean="0">
                <a:latin typeface="Calibri" pitchFamily="34" charset="0"/>
              </a:rPr>
              <a:t>                                             -</a:t>
            </a:r>
            <a:r>
              <a:rPr lang="en-GB" sz="2800" dirty="0" smtClean="0">
                <a:latin typeface="Calibri" pitchFamily="34" charset="0"/>
              </a:rPr>
              <a:t>gallium</a:t>
            </a:r>
            <a:r>
              <a:rPr lang="el-GR" sz="2800" dirty="0" smtClean="0">
                <a:latin typeface="Calibri" pitchFamily="34" charset="0"/>
              </a:rPr>
              <a:t>-</a:t>
            </a:r>
            <a:r>
              <a:rPr lang="en-GB" sz="2800" dirty="0" err="1" smtClean="0">
                <a:latin typeface="Calibri" pitchFamily="34" charset="0"/>
              </a:rPr>
              <a:t>labeled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n-GB" sz="2800" dirty="0" err="1" smtClean="0">
                <a:latin typeface="Calibri" pitchFamily="34" charset="0"/>
              </a:rPr>
              <a:t>somatostatin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n-GB" sz="2800" dirty="0" err="1" smtClean="0">
                <a:latin typeface="Calibri" pitchFamily="34" charset="0"/>
              </a:rPr>
              <a:t>analogs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</a:rPr>
              <a:t>                                     - </a:t>
            </a:r>
            <a:r>
              <a:rPr lang="en-GB" sz="2800" dirty="0" smtClean="0">
                <a:latin typeface="Calibri" pitchFamily="34" charset="0"/>
              </a:rPr>
              <a:t>Imaging for </a:t>
            </a:r>
            <a:r>
              <a:rPr lang="en-GB" sz="2800" dirty="0" err="1" smtClean="0">
                <a:latin typeface="Calibri" pitchFamily="34" charset="0"/>
              </a:rPr>
              <a:t>somatostatin</a:t>
            </a:r>
            <a:r>
              <a:rPr lang="en-GB" sz="2800" dirty="0" smtClean="0">
                <a:latin typeface="Calibri" pitchFamily="34" charset="0"/>
              </a:rPr>
              <a:t> receptors using Indium</a:t>
            </a:r>
            <a:r>
              <a:rPr lang="el-GR" sz="2800" dirty="0" smtClean="0">
                <a:latin typeface="Calibri" pitchFamily="34" charset="0"/>
              </a:rPr>
              <a:t>-111-</a:t>
            </a:r>
            <a:r>
              <a:rPr lang="en-GB" sz="2800" dirty="0" err="1" smtClean="0">
                <a:latin typeface="Calibri" pitchFamily="34" charset="0"/>
              </a:rPr>
              <a:t>labeled</a:t>
            </a:r>
            <a:r>
              <a:rPr lang="el-GR" sz="2800" dirty="0" smtClean="0">
                <a:latin typeface="Calibri" pitchFamily="34" charset="0"/>
              </a:rPr>
              <a:t>-</a:t>
            </a:r>
            <a:r>
              <a:rPr lang="en-GB" sz="2800" dirty="0" err="1" smtClean="0">
                <a:latin typeface="Calibri" pitchFamily="34" charset="0"/>
              </a:rPr>
              <a:t>octreotide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</a:rPr>
              <a:t>είναι χρήσιμες εξετάσεις στη διάγνωση, στη σταδιοποίηση και την παρακολούθηση της υποτροπής.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79512" y="764704"/>
            <a:ext cx="3024336" cy="432000"/>
          </a:xfrm>
          <a:prstGeom prst="rect">
            <a:avLst/>
          </a:prstGeom>
          <a:ln w="19050">
            <a:solidFill>
              <a:srgbClr val="CC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anchor="b">
            <a:normAutofit fontScale="8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Δ</a:t>
            </a:r>
            <a:r>
              <a:rPr lang="el-GR" sz="3200" b="1" noProof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ιάγνωση</a:t>
            </a:r>
            <a:endParaRPr kumimoji="0" lang="el-GR" sz="32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6129009"/>
            <a:ext cx="727280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schemeClr val="bg1"/>
                </a:solidFill>
              </a:rPr>
              <a:t>.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Crocetti</a:t>
            </a:r>
            <a:r>
              <a:rPr lang="en-GB" sz="1400" dirty="0" smtClean="0">
                <a:solidFill>
                  <a:schemeClr val="bg1"/>
                </a:solidFill>
              </a:rPr>
              <a:t> E, </a:t>
            </a:r>
            <a:r>
              <a:rPr lang="en-GB" sz="1400" dirty="0" err="1" smtClean="0">
                <a:solidFill>
                  <a:schemeClr val="bg1"/>
                </a:solidFill>
              </a:rPr>
              <a:t>Paci</a:t>
            </a:r>
            <a:r>
              <a:rPr lang="en-GB" sz="1400" dirty="0" smtClean="0">
                <a:solidFill>
                  <a:schemeClr val="bg1"/>
                </a:solidFill>
              </a:rPr>
              <a:t> E. Malignant </a:t>
            </a:r>
            <a:r>
              <a:rPr lang="en-GB" sz="1400" dirty="0" err="1" smtClean="0">
                <a:solidFill>
                  <a:schemeClr val="bg1"/>
                </a:solidFill>
              </a:rPr>
              <a:t>carcinoids</a:t>
            </a:r>
            <a:r>
              <a:rPr lang="en-GB" sz="1400" dirty="0" smtClean="0">
                <a:solidFill>
                  <a:schemeClr val="bg1"/>
                </a:solidFill>
              </a:rPr>
              <a:t> in the USA, SEER 1992-1999. An epidemiological study with 6830 cases. Eur. J. Cancer Prev. 2003 Jun;12(3):191-4. </a:t>
            </a:r>
            <a:endParaRPr kumimoji="0" lang="el-GR" altLang="zh-CN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6866" name="Picture 2" descr="XLarge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861048"/>
            <a:ext cx="1507745" cy="213285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9552" y="1042282"/>
            <a:ext cx="8064896" cy="95410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Calibri" pitchFamily="34" charset="0"/>
              </a:rPr>
              <a:t>Η ετήσια επίπτωση των καρκινοειδών όγκων είναι 2,3-2,8 περιπτώσεις ανά εκατομμύριο πληθυσμού.</a:t>
            </a:r>
            <a:endParaRPr kumimoji="0" lang="el-GR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Greece. Shaded relief map with major urban areas. Surrounding territory greyed out. Colored according to elevation. Includes clip path for the state area.&#10;Projection: Stanfard Mercator&#10;Extents: 18.5/30.2/34.2/42.1&#10;Data source: NASA Stock Photo - 108169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336"/>
            <a:ext cx="4361532" cy="4393008"/>
          </a:xfrm>
          <a:prstGeom prst="rect">
            <a:avLst/>
          </a:prstGeom>
          <a:noFill/>
          <a:ln w="28575">
            <a:solidFill>
              <a:srgbClr val="CC00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Rectangle 9"/>
          <p:cNvSpPr/>
          <p:nvPr/>
        </p:nvSpPr>
        <p:spPr>
          <a:xfrm>
            <a:off x="6660232" y="2132856"/>
            <a:ext cx="1901739" cy="523220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20-30/έτος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13 - Εικόνα" descr="C:\Documents and Settings\Νίκος Μπαλταγιάννης\Τα έγγραφά μου\RADICAL NODE DISSECTION\R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12976"/>
            <a:ext cx="3643338" cy="3286124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908720"/>
            <a:ext cx="8784976" cy="26776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§"/>
              <a:tabLst/>
            </a:pPr>
            <a:r>
              <a:rPr lang="el-GR" sz="2800" dirty="0" smtClean="0">
                <a:latin typeface="Calibri" pitchFamily="34" charset="0"/>
              </a:rPr>
              <a:t>Το 1972, ο Arrigoni και συν. περιέγραψαν μια υποομάδα καρκινοειδών όγκων του πνεύμονος με άτυπη ιστολογική εμφάνιση και ‘’επιθετική συμπεριφορά’’. </a:t>
            </a:r>
          </a:p>
          <a:p>
            <a:endParaRPr lang="en-US" sz="2800" dirty="0" smtClean="0">
              <a:latin typeface="Calibri" pitchFamily="34" charset="0"/>
            </a:endParaRPr>
          </a:p>
          <a:p>
            <a:pPr>
              <a:buClr>
                <a:srgbClr val="CC00CC"/>
              </a:buClr>
              <a:buFont typeface="Wingdings" pitchFamily="2" charset="2"/>
              <a:buChar char="§"/>
            </a:pPr>
            <a:r>
              <a:rPr lang="el-GR" sz="2800" dirty="0" smtClean="0">
                <a:latin typeface="Calibri" pitchFamily="34" charset="0"/>
              </a:rPr>
              <a:t>Την ονόμασαν άτυπα καρκινοειδή και παρατήρησαν ότι ανέπτυσσαν μεταστάσεις σε ποσοστό 70%.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0" name="Picture 2" descr="C:\Users\Nikos\Pictures\pediatric-medicine-bronchoscopy-with-mass-obstructing-1-102-g003g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3544961" cy="2952328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4" name="Picture 6" descr="Cover image volume 158, Issu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562" y="3861048"/>
            <a:ext cx="1264582" cy="1693637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148064" y="5661248"/>
            <a:ext cx="360040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CC00CC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Arrigoni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 MG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, </a:t>
            </a: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Woolner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 LB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, </a:t>
            </a: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  <a:hlinkClick r:id="rId6"/>
              </a:rPr>
              <a:t>Bernatz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6"/>
              </a:rPr>
              <a:t> PE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: Atypical </a:t>
            </a: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</a:rPr>
              <a:t>carcinoid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 tumors of the lung. 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7" tooltip="The Journal of thoracic and cardiovascular surgery."/>
              </a:rPr>
              <a:t>J </a:t>
            </a: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  <a:hlinkClick r:id="rId7" tooltip="The Journal of thoracic and cardiovascular surgery."/>
              </a:rPr>
              <a:t>Thorac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7" tooltip="The Journal of thoracic and cardiovascular surgery.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  <a:hlinkClick r:id="rId7" tooltip="The Journal of thoracic and cardiovascular surgery."/>
              </a:rPr>
              <a:t>Cardiovasc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hlinkClick r:id="rId7" tooltip="The Journal of thoracic and cardiovascular surgery."/>
              </a:rPr>
              <a:t> Surg.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 1972 Sep;64(3):413-21.</a:t>
            </a:r>
            <a:endParaRPr kumimoji="0" lang="el-GR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rgbClr val="9B399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ΑΤΥΠΟ ΚΑΡΚΙΝΟΕΙΔΕΣ ΤΟΥ ΠΝΕΥΜΟΝΟΣ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47664" y="980728"/>
            <a:ext cx="5904656" cy="107721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CC"/>
              </a:buClr>
              <a:buSzTx/>
              <a:buFont typeface="Wingdings" pitchFamily="2" charset="2"/>
              <a:buChar char="§"/>
              <a:tabLst/>
            </a:pPr>
            <a:r>
              <a:rPr lang="el-GR" sz="3200" b="1" dirty="0" smtClean="0">
                <a:latin typeface="Calibri" pitchFamily="34" charset="0"/>
              </a:rPr>
              <a:t>Το 10-20% των καρκινοειδών του πνεύμονα είναι άτυπα.</a:t>
            </a:r>
            <a:endParaRPr kumimoji="0" lang="el-GR" altLang="zh-CN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AutoShape 4" descr="View Articles published in Journal of Thoracic and Cardiovascular Surg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611560" y="2564904"/>
          <a:ext cx="792088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621</TotalTime>
  <Words>3047</Words>
  <Application>Microsoft Office PowerPoint</Application>
  <PresentationFormat>On-screen Show (4:3)</PresentationFormat>
  <Paragraphs>315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Foundry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Slide 54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  <vt:lpstr>ΑΤΥΠΟ ΚΑΡΚΙΝΟΕΙΔΕΣ ΤΟΥ ΠΝΕΥΜΟΝΟΣ</vt:lpstr>
    </vt:vector>
  </TitlesOfParts>
  <Company>TEAM 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ΑΤΥΠΟ ΚΑΡΚΙΝΟΕΙΔΕΣ ΤΟΥ ΠΝΕΥΜΟΝΟΣ</dc:title>
  <dc:creator>Nikos</dc:creator>
  <cp:lastModifiedBy>Nikos</cp:lastModifiedBy>
  <cp:revision>71</cp:revision>
  <dcterms:created xsi:type="dcterms:W3CDTF">2019-10-21T13:05:59Z</dcterms:created>
  <dcterms:modified xsi:type="dcterms:W3CDTF">2019-11-02T13:31:31Z</dcterms:modified>
</cp:coreProperties>
</file>